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metadata" ContentType="application/binary"/>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3648" r:id="rId1"/>
    <p:sldMasterId id="2147483660" r:id="rId2"/>
  </p:sldMasterIdLst>
  <p:notesMasterIdLst>
    <p:notesMasterId r:id="rId37"/>
  </p:notesMasterIdLst>
  <p:sldIdLst>
    <p:sldId id="280" r:id="rId3"/>
    <p:sldId id="258" r:id="rId4"/>
    <p:sldId id="259" r:id="rId5"/>
    <p:sldId id="260" r:id="rId6"/>
    <p:sldId id="261" r:id="rId7"/>
    <p:sldId id="262" r:id="rId8"/>
    <p:sldId id="263" r:id="rId9"/>
    <p:sldId id="266" r:id="rId10"/>
    <p:sldId id="267" r:id="rId11"/>
    <p:sldId id="268" r:id="rId12"/>
    <p:sldId id="269" r:id="rId13"/>
    <p:sldId id="270" r:id="rId14"/>
    <p:sldId id="271" r:id="rId15"/>
    <p:sldId id="272" r:id="rId16"/>
    <p:sldId id="273" r:id="rId17"/>
    <p:sldId id="274" r:id="rId18"/>
    <p:sldId id="264" r:id="rId19"/>
    <p:sldId id="275" r:id="rId20"/>
    <p:sldId id="276" r:id="rId21"/>
    <p:sldId id="277" r:id="rId22"/>
    <p:sldId id="278" r:id="rId23"/>
    <p:sldId id="279" r:id="rId24"/>
    <p:sldId id="291" r:id="rId25"/>
    <p:sldId id="292" r:id="rId26"/>
    <p:sldId id="285" r:id="rId27"/>
    <p:sldId id="286" r:id="rId28"/>
    <p:sldId id="290" r:id="rId29"/>
    <p:sldId id="282" r:id="rId30"/>
    <p:sldId id="283" r:id="rId31"/>
    <p:sldId id="289" r:id="rId32"/>
    <p:sldId id="284" r:id="rId33"/>
    <p:sldId id="287" r:id="rId34"/>
    <p:sldId id="288" r:id="rId35"/>
    <p:sldId id="281" r:id="rId36"/>
  </p:sldIdLst>
  <p:sldSz cx="18288000" cy="10287000"/>
  <p:notesSz cx="6858000" cy="9144000"/>
  <p:embeddedFontLst>
    <p:embeddedFont>
      <p:font typeface="Open Sans Bold" charset="0"/>
      <p:regular r:id="rId38"/>
      <p:bold r:id="rId39"/>
    </p:embeddedFont>
    <p:embeddedFont>
      <p:font typeface="Open Sans" pitchFamily="34" charset="0"/>
      <p:regular r:id="rId40"/>
      <p:bold r:id="rId41"/>
      <p:italic r:id="rId42"/>
      <p:boldItalic r:id="rId43"/>
    </p:embeddedFont>
    <p:embeddedFont>
      <p:font typeface="Calibri" pitchFamily="3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8" roundtripDataSignature="AMtx7mgyLW+Vo6c45tMdquyEsTuHzzb04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73125109-EAA2-4292-9FC6-7DAD2415C42B}">
  <a:tblStyle styleId="{73125109-EAA2-4292-9FC6-7DAD2415C42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4BE95A8-52DE-4E0C-8F98-6A4439CC342B}"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D81355B-2F3D-4788-B0A2-75CCC9ABAD3F}" styleName="Table_2">
    <a:wholeTbl>
      <a:tcTxStyle>
        <a:font>
          <a:latin typeface="Arial"/>
          <a:ea typeface="Arial"/>
          <a:cs typeface="Arial"/>
        </a:font>
        <a:srgbClr val="000000"/>
      </a:tcTxStyle>
      <a:tcStyle>
        <a:tcBdr>
          <a:left>
            <a:ln w="6350" cap="flat" cmpd="sng">
              <a:solidFill>
                <a:srgbClr val="000000"/>
              </a:solidFill>
              <a:prstDash val="solid"/>
              <a:round/>
              <a:headEnd type="none" w="sm" len="sm"/>
              <a:tailEnd type="none" w="sm" len="sm"/>
            </a:ln>
          </a:left>
          <a:right>
            <a:ln w="6350" cap="flat" cmpd="sng">
              <a:solidFill>
                <a:srgbClr val="000000"/>
              </a:solidFill>
              <a:prstDash val="solid"/>
              <a:round/>
              <a:headEnd type="none" w="sm" len="sm"/>
              <a:tailEnd type="none" w="sm" len="sm"/>
            </a:ln>
          </a:right>
          <a:top>
            <a:ln w="6350" cap="flat" cmpd="sng">
              <a:solidFill>
                <a:srgbClr val="000000"/>
              </a:solidFill>
              <a:prstDash val="solid"/>
              <a:round/>
              <a:headEnd type="none" w="sm" len="sm"/>
              <a:tailEnd type="none" w="sm" len="sm"/>
            </a:ln>
          </a:top>
          <a:bottom>
            <a:ln w="6350" cap="flat" cmpd="sng">
              <a:solidFill>
                <a:srgbClr val="000000"/>
              </a:solidFill>
              <a:prstDash val="solid"/>
              <a:round/>
              <a:headEnd type="none" w="sm" len="sm"/>
              <a:tailEnd type="none" w="sm" len="sm"/>
            </a:ln>
          </a:bottom>
          <a:insideH>
            <a:ln w="6350" cap="flat" cmpd="sng">
              <a:solidFill>
                <a:srgbClr val="000000"/>
              </a:solidFill>
              <a:prstDash val="solid"/>
              <a:round/>
              <a:headEnd type="none" w="sm" len="sm"/>
              <a:tailEnd type="none" w="sm" len="sm"/>
            </a:ln>
          </a:insideH>
          <a:insideV>
            <a:ln w="635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varScale="1">
        <p:scale>
          <a:sx n="43" d="100"/>
          <a:sy n="43" d="100"/>
        </p:scale>
        <p:origin x="-852" y="-96"/>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2.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1.fntdata"/><Relationship Id="rId46" Type="http://schemas.openxmlformats.org/officeDocument/2006/relationships/font" Target="fonts/font9.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7.fntdata"/><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6.fntdata"/><Relationship Id="rId48" Type="http://customschemas.google.com/relationships/presentationmetadata" Target="metadata"/><Relationship Id="rId8" Type="http://schemas.openxmlformats.org/officeDocument/2006/relationships/slide" Target="slides/slide6.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7" name="Google Shape;23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6a74fe2b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g96a74fe2b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96a74fe2b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 name="Google Shape;265;g96a74fe2b9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6" name="Google Shape;27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987a45e6de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987a45e6de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96996f09fd_5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g96996f09fd_5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87a45e6de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987a45e6de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96a74fe2b9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 name="Google Shape;207;g96a74fe2b9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969c981d5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g969c981d5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3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3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3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4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42"/>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4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4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4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43"/>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43"/>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4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4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4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xmlns="" val="39300676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xmlns="" val="39111724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xmlns="" val="920530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xmlns="" val="28070615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xmlns="" val="9986931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xmlns="" val="6922737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xmlns="" val="35352389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xmlns="" val="1855513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4"/>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4"/>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xmlns="" val="13403971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xmlns="" val="14509795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xmlns="" val="732646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3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6"/>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36"/>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3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3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37"/>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37"/>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3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3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38"/>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38"/>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38"/>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38"/>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3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3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3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40"/>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40"/>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40"/>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4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4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4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41"/>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41"/>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rm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41"/>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4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4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4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8F7F0"/>
        </a:solidFill>
        <a:effectLst/>
      </p:bgPr>
    </p:bg>
    <p:spTree>
      <p:nvGrpSpPr>
        <p:cNvPr id="1" name="Shape 5"/>
        <p:cNvGrpSpPr/>
        <p:nvPr/>
      </p:nvGrpSpPr>
      <p:grpSpPr>
        <a:xfrm>
          <a:off x="0" y="0"/>
          <a:ext cx="0" cy="0"/>
          <a:chOff x="0" y="0"/>
          <a:chExt cx="0" cy="0"/>
        </a:xfrm>
      </p:grpSpPr>
      <p:sp>
        <p:nvSpPr>
          <p:cNvPr id="6" name="Google Shape;6;p3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3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3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3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3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9/12/2020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extLst>
      <p:ext uri="{BB962C8B-B14F-4D97-AF65-F5344CB8AC3E}">
        <p14:creationId xmlns:p14="http://schemas.microsoft.com/office/powerpoint/2010/main" xmlns="" val="35564830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7F0"/>
        </a:solidFill>
        <a:effectLst/>
      </p:bgPr>
    </p:bg>
    <p:spTree>
      <p:nvGrpSpPr>
        <p:cNvPr id="1" name=""/>
        <p:cNvGrpSpPr/>
        <p:nvPr/>
      </p:nvGrpSpPr>
      <p:grpSpPr>
        <a:xfrm>
          <a:off x="0" y="0"/>
          <a:ext cx="0" cy="0"/>
          <a:chOff x="0" y="0"/>
          <a:chExt cx="0" cy="0"/>
        </a:xfrm>
      </p:grpSpPr>
      <p:sp>
        <p:nvSpPr>
          <p:cNvPr id="2" name="AutoShape 2"/>
          <p:cNvSpPr/>
          <p:nvPr/>
        </p:nvSpPr>
        <p:spPr>
          <a:xfrm>
            <a:off x="-400050" y="463989"/>
            <a:ext cx="19202400" cy="101600"/>
          </a:xfrm>
          <a:prstGeom prst="rect">
            <a:avLst/>
          </a:prstGeom>
          <a:solidFill>
            <a:srgbClr val="F8AC39"/>
          </a:solidFill>
        </p:spPr>
      </p:sp>
      <p:sp>
        <p:nvSpPr>
          <p:cNvPr id="3" name="AutoShape 3"/>
          <p:cNvSpPr/>
          <p:nvPr/>
        </p:nvSpPr>
        <p:spPr>
          <a:xfrm>
            <a:off x="-292100" y="8793207"/>
            <a:ext cx="18986500" cy="1803400"/>
          </a:xfrm>
          <a:prstGeom prst="rect">
            <a:avLst/>
          </a:prstGeom>
          <a:solidFill>
            <a:srgbClr val="F8AC39"/>
          </a:solidFill>
        </p:spPr>
      </p:sp>
      <p:sp>
        <p:nvSpPr>
          <p:cNvPr id="4" name="TextBox 4"/>
          <p:cNvSpPr txBox="1"/>
          <p:nvPr/>
        </p:nvSpPr>
        <p:spPr>
          <a:xfrm>
            <a:off x="2033060" y="4347702"/>
            <a:ext cx="14066278" cy="3786967"/>
          </a:xfrm>
          <a:prstGeom prst="rect">
            <a:avLst/>
          </a:prstGeom>
        </p:spPr>
        <p:txBody>
          <a:bodyPr lIns="0" tIns="0" rIns="0" bIns="0" rtlCol="0" anchor="t">
            <a:spAutoFit/>
          </a:bodyPr>
          <a:lstStyle/>
          <a:p>
            <a:pPr marL="0" marR="0" lvl="0" indent="0" algn="ctr" defTabSz="914400" rtl="0" eaLnBrk="1" fontAlgn="auto" latinLnBrk="0" hangingPunct="1">
              <a:lnSpc>
                <a:spcPts val="6041"/>
              </a:lnSpc>
              <a:spcBef>
                <a:spcPts val="0"/>
              </a:spcBef>
              <a:spcAft>
                <a:spcPts val="0"/>
              </a:spcAft>
              <a:buClrTx/>
              <a:buSzTx/>
              <a:buFontTx/>
              <a:buNone/>
              <a:tabLst/>
              <a:defRPr/>
            </a:pPr>
            <a:r>
              <a:rPr kumimoji="0" lang="en-US" sz="5442" b="0" i="0" u="none" strike="noStrike" kern="1200" cap="none" spc="0" normalizeH="0" baseline="0" noProof="0">
                <a:ln>
                  <a:noFill/>
                </a:ln>
                <a:solidFill>
                  <a:srgbClr val="7E6B73"/>
                </a:solidFill>
                <a:effectLst/>
                <a:uLnTx/>
                <a:uFillTx/>
                <a:latin typeface="Open Sans Bold"/>
                <a:ea typeface="+mn-ea"/>
                <a:cs typeface="+mn-cs"/>
              </a:rPr>
              <a:t>IMPLEMENTACIÓN DE UNA SOLUCIÓN PARA LA AUTOMATIZACIÓN DE LA SUPERVISIÓN DE DISTRIBUCIÓN, COMERCIALIZACIÓN Y CALIDAD DEL SERVICIO ELÉCTRICO EN OSINERGMIN</a:t>
            </a:r>
          </a:p>
        </p:txBody>
      </p:sp>
      <p:pic>
        <p:nvPicPr>
          <p:cNvPr id="5" name="Picture 5"/>
          <p:cNvPicPr>
            <a:picLocks noChangeAspect="1"/>
          </p:cNvPicPr>
          <p:nvPr/>
        </p:nvPicPr>
        <p:blipFill>
          <a:blip r:embed="rId2"/>
          <a:srcRect/>
          <a:stretch>
            <a:fillRect/>
          </a:stretch>
        </p:blipFill>
        <p:spPr>
          <a:xfrm>
            <a:off x="267744" y="1028700"/>
            <a:ext cx="2413714" cy="2850390"/>
          </a:xfrm>
          <a:prstGeom prst="rect">
            <a:avLst/>
          </a:prstGeom>
        </p:spPr>
      </p:pic>
      <p:pic>
        <p:nvPicPr>
          <p:cNvPr id="6" name="Picture 6"/>
          <p:cNvPicPr>
            <a:picLocks noChangeAspect="1"/>
          </p:cNvPicPr>
          <p:nvPr/>
        </p:nvPicPr>
        <p:blipFill>
          <a:blip r:embed="rId3"/>
          <a:srcRect l="2078"/>
          <a:stretch>
            <a:fillRect/>
          </a:stretch>
        </p:blipFill>
        <p:spPr>
          <a:xfrm>
            <a:off x="13763176" y="1588058"/>
            <a:ext cx="4049404" cy="1731674"/>
          </a:xfrm>
          <a:prstGeom prst="rect">
            <a:avLst/>
          </a:prstGeom>
        </p:spPr>
      </p:pic>
      <p:sp>
        <p:nvSpPr>
          <p:cNvPr id="7" name="TextBox 7"/>
          <p:cNvSpPr txBox="1"/>
          <p:nvPr/>
        </p:nvSpPr>
        <p:spPr>
          <a:xfrm>
            <a:off x="1028700" y="9151032"/>
            <a:ext cx="16074998" cy="543875"/>
          </a:xfrm>
          <a:prstGeom prst="rect">
            <a:avLst/>
          </a:prstGeom>
        </p:spPr>
        <p:txBody>
          <a:bodyPr lIns="0" tIns="0" rIns="0" bIns="0" rtlCol="0" anchor="t">
            <a:spAutoFit/>
          </a:bodyPr>
          <a:lstStyle/>
          <a:p>
            <a:pPr marL="0" marR="0" lvl="0" indent="0" algn="l" defTabSz="914400" rtl="0" eaLnBrk="1" fontAlgn="auto" latinLnBrk="0" hangingPunct="1">
              <a:lnSpc>
                <a:spcPts val="448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F8F7F0"/>
                </a:solidFill>
                <a:effectLst/>
                <a:uLnTx/>
                <a:uFillTx/>
                <a:latin typeface="Open Sans"/>
                <a:ea typeface="+mn-ea"/>
                <a:cs typeface="+mn-cs"/>
              </a:rPr>
              <a:t>Curso</a:t>
            </a:r>
            <a:r>
              <a:rPr kumimoji="0" lang="en-US" sz="3200" b="0" i="0" u="none" strike="noStrike" kern="1200" cap="none" spc="0" normalizeH="0" baseline="0" noProof="0" dirty="0">
                <a:ln>
                  <a:noFill/>
                </a:ln>
                <a:solidFill>
                  <a:srgbClr val="F8F7F0"/>
                </a:solidFill>
                <a:effectLst/>
                <a:uLnTx/>
                <a:uFillTx/>
                <a:latin typeface="Open Sans"/>
                <a:ea typeface="+mn-ea"/>
                <a:cs typeface="+mn-cs"/>
              </a:rPr>
              <a:t> : </a:t>
            </a:r>
            <a:r>
              <a:rPr kumimoji="0" lang="en-US" sz="3200" b="0" i="0" u="none" strike="noStrike" kern="1200" cap="none" spc="0" normalizeH="0" baseline="0" noProof="0" dirty="0" err="1">
                <a:ln>
                  <a:noFill/>
                </a:ln>
                <a:solidFill>
                  <a:srgbClr val="F8F7F0"/>
                </a:solidFill>
                <a:effectLst/>
                <a:uLnTx/>
                <a:uFillTx/>
                <a:latin typeface="Open Sans"/>
                <a:ea typeface="+mn-ea"/>
                <a:cs typeface="+mn-cs"/>
              </a:rPr>
              <a:t>Gestión</a:t>
            </a:r>
            <a:r>
              <a:rPr kumimoji="0" lang="en-US" sz="3200" b="0" i="0" u="none" strike="noStrike" kern="1200" cap="none" spc="0" normalizeH="0" baseline="0" noProof="0" dirty="0">
                <a:ln>
                  <a:noFill/>
                </a:ln>
                <a:solidFill>
                  <a:srgbClr val="F8F7F0"/>
                </a:solidFill>
                <a:effectLst/>
                <a:uLnTx/>
                <a:uFillTx/>
                <a:latin typeface="Open Sans"/>
                <a:ea typeface="+mn-ea"/>
                <a:cs typeface="+mn-cs"/>
              </a:rPr>
              <a:t> </a:t>
            </a:r>
            <a:r>
              <a:rPr kumimoji="0" lang="en-US" sz="3200" b="0" i="0" u="none" strike="noStrike" kern="1200" cap="none" spc="0" normalizeH="0" baseline="0" noProof="0" dirty="0" err="1">
                <a:ln>
                  <a:noFill/>
                </a:ln>
                <a:solidFill>
                  <a:srgbClr val="F8F7F0"/>
                </a:solidFill>
                <a:effectLst/>
                <a:uLnTx/>
                <a:uFillTx/>
                <a:latin typeface="Open Sans"/>
                <a:ea typeface="+mn-ea"/>
                <a:cs typeface="+mn-cs"/>
              </a:rPr>
              <a:t>Pública</a:t>
            </a:r>
            <a:endParaRPr kumimoji="0" lang="en-US" sz="3200" b="0" i="0" u="none" strike="noStrike" kern="1200" cap="none" spc="0" normalizeH="0" baseline="0" noProof="0" dirty="0">
              <a:ln>
                <a:noFill/>
              </a:ln>
              <a:solidFill>
                <a:srgbClr val="F8F7F0"/>
              </a:solidFill>
              <a:effectLst/>
              <a:uLnTx/>
              <a:uFillTx/>
              <a:latin typeface="Open Sans"/>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g969c981d5a_0_1"/>
          <p:cNvSpPr/>
          <p:nvPr/>
        </p:nvSpPr>
        <p:spPr>
          <a:xfrm rot="5400000">
            <a:off x="-4654748" y="4654650"/>
            <a:ext cx="10311000" cy="1001700"/>
          </a:xfrm>
          <a:prstGeom prst="rect">
            <a:avLst/>
          </a:prstGeom>
          <a:solidFill>
            <a:srgbClr val="F8AC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g969c981d5a_0_1"/>
          <p:cNvSpPr/>
          <p:nvPr/>
        </p:nvSpPr>
        <p:spPr>
          <a:xfrm rot="-5400000">
            <a:off x="-4262500" y="5022900"/>
            <a:ext cx="10287000" cy="241200"/>
          </a:xfrm>
          <a:prstGeom prst="rect">
            <a:avLst/>
          </a:prstGeom>
          <a:solidFill>
            <a:srgbClr val="002060"/>
          </a:solidFill>
          <a:ln w="9525" cap="flat" cmpd="sng">
            <a:solidFill>
              <a:srgbClr val="002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29" name="Google Shape;229;g969c981d5a_0_1"/>
          <p:cNvGraphicFramePr/>
          <p:nvPr/>
        </p:nvGraphicFramePr>
        <p:xfrm>
          <a:off x="3295375" y="1899950"/>
          <a:ext cx="13105775" cy="1787025"/>
        </p:xfrm>
        <a:graphic>
          <a:graphicData uri="http://schemas.openxmlformats.org/drawingml/2006/table">
            <a:tbl>
              <a:tblPr bandRow="1" bandCol="1">
                <a:noFill/>
                <a:tableStyleId>{1D81355B-2F3D-4788-B0A2-75CCC9ABAD3F}</a:tableStyleId>
              </a:tblPr>
              <a:tblGrid>
                <a:gridCol w="1716375">
                  <a:extLst>
                    <a:ext uri="{9D8B030D-6E8A-4147-A177-3AD203B41FA5}">
                      <a16:colId xmlns:a16="http://schemas.microsoft.com/office/drawing/2014/main" xmlns="" val="20000"/>
                    </a:ext>
                  </a:extLst>
                </a:gridCol>
                <a:gridCol w="3796450">
                  <a:extLst>
                    <a:ext uri="{9D8B030D-6E8A-4147-A177-3AD203B41FA5}">
                      <a16:colId xmlns:a16="http://schemas.microsoft.com/office/drawing/2014/main" xmlns="" val="20001"/>
                    </a:ext>
                  </a:extLst>
                </a:gridCol>
                <a:gridCol w="2012375">
                  <a:extLst>
                    <a:ext uri="{9D8B030D-6E8A-4147-A177-3AD203B41FA5}">
                      <a16:colId xmlns:a16="http://schemas.microsoft.com/office/drawing/2014/main" xmlns="" val="20002"/>
                    </a:ext>
                  </a:extLst>
                </a:gridCol>
                <a:gridCol w="5580575">
                  <a:extLst>
                    <a:ext uri="{9D8B030D-6E8A-4147-A177-3AD203B41FA5}">
                      <a16:colId xmlns:a16="http://schemas.microsoft.com/office/drawing/2014/main" xmlns="" val="20003"/>
                    </a:ext>
                  </a:extLst>
                </a:gridCol>
              </a:tblGrid>
              <a:tr h="865600">
                <a:tc gridSpan="2">
                  <a:txBody>
                    <a:bodyPr/>
                    <a:lstStyle/>
                    <a:p>
                      <a:pPr marL="978535" marR="972185" lvl="0" indent="0" algn="ctr" rtl="0">
                        <a:lnSpc>
                          <a:spcPct val="96666"/>
                        </a:lnSpc>
                        <a:spcBef>
                          <a:spcPts val="0"/>
                        </a:spcBef>
                        <a:spcAft>
                          <a:spcPts val="0"/>
                        </a:spcAft>
                        <a:buNone/>
                      </a:pPr>
                      <a:r>
                        <a:rPr lang="en-US" sz="2500" b="1">
                          <a:solidFill>
                            <a:srgbClr val="FFFFFF"/>
                          </a:solidFill>
                        </a:rPr>
                        <a:t>OEI</a:t>
                      </a:r>
                      <a:endParaRPr sz="2500" b="1"/>
                    </a:p>
                  </a:txBody>
                  <a:tcPr marL="0" marR="0" marT="0" marB="0">
                    <a:solidFill>
                      <a:srgbClr val="2E5395"/>
                    </a:solidFill>
                  </a:tcPr>
                </a:tc>
                <a:tc hMerge="1">
                  <a:txBody>
                    <a:bodyPr/>
                    <a:lstStyle/>
                    <a:p>
                      <a:endParaRPr lang="es-PE"/>
                    </a:p>
                  </a:txBody>
                  <a:tcPr/>
                </a:tc>
                <a:tc gridSpan="2">
                  <a:txBody>
                    <a:bodyPr/>
                    <a:lstStyle/>
                    <a:p>
                      <a:pPr marL="1398270" marR="1398270" lvl="0" indent="0" algn="ctr" rtl="0">
                        <a:lnSpc>
                          <a:spcPct val="96666"/>
                        </a:lnSpc>
                        <a:spcBef>
                          <a:spcPts val="0"/>
                        </a:spcBef>
                        <a:spcAft>
                          <a:spcPts val="0"/>
                        </a:spcAft>
                        <a:buNone/>
                      </a:pPr>
                      <a:r>
                        <a:rPr lang="en-US" sz="2500" b="1">
                          <a:solidFill>
                            <a:srgbClr val="FFFFFF"/>
                          </a:solidFill>
                        </a:rPr>
                        <a:t>AEI</a:t>
                      </a:r>
                      <a:endParaRPr sz="2500" b="1"/>
                    </a:p>
                  </a:txBody>
                  <a:tcPr marL="0" marR="0" marT="0" marB="0">
                    <a:solidFill>
                      <a:srgbClr val="2E5395"/>
                    </a:solidFill>
                  </a:tcPr>
                </a:tc>
                <a:tc hMerge="1">
                  <a:txBody>
                    <a:bodyPr/>
                    <a:lstStyle/>
                    <a:p>
                      <a:endParaRPr lang="es-PE"/>
                    </a:p>
                  </a:txBody>
                  <a:tcPr/>
                </a:tc>
                <a:extLst>
                  <a:ext uri="{0D108BD9-81ED-4DB2-BD59-A6C34878D82A}">
                    <a16:rowId xmlns:a16="http://schemas.microsoft.com/office/drawing/2014/main" xmlns="" val="10000"/>
                  </a:ext>
                </a:extLst>
              </a:tr>
              <a:tr h="921425">
                <a:tc>
                  <a:txBody>
                    <a:bodyPr/>
                    <a:lstStyle/>
                    <a:p>
                      <a:pPr marL="104775" lvl="0" indent="0" algn="ctr" rtl="0">
                        <a:spcBef>
                          <a:spcPts val="95"/>
                        </a:spcBef>
                        <a:spcAft>
                          <a:spcPts val="0"/>
                        </a:spcAft>
                        <a:buNone/>
                      </a:pPr>
                      <a:r>
                        <a:rPr lang="en-US" sz="2500" b="1">
                          <a:solidFill>
                            <a:srgbClr val="FFFFFF"/>
                          </a:solidFill>
                        </a:rPr>
                        <a:t>Código</a:t>
                      </a:r>
                      <a:endParaRPr sz="2500" b="1"/>
                    </a:p>
                  </a:txBody>
                  <a:tcPr marL="0" marR="0" marT="0" marB="0">
                    <a:solidFill>
                      <a:srgbClr val="2E5395"/>
                    </a:solidFill>
                  </a:tcPr>
                </a:tc>
                <a:tc>
                  <a:txBody>
                    <a:bodyPr/>
                    <a:lstStyle/>
                    <a:p>
                      <a:pPr marL="363855" lvl="0" indent="0" algn="ctr" rtl="0">
                        <a:spcBef>
                          <a:spcPts val="95"/>
                        </a:spcBef>
                        <a:spcAft>
                          <a:spcPts val="0"/>
                        </a:spcAft>
                        <a:buNone/>
                      </a:pPr>
                      <a:r>
                        <a:rPr lang="en-US" sz="2500" b="1">
                          <a:solidFill>
                            <a:srgbClr val="FFFFFF"/>
                          </a:solidFill>
                        </a:rPr>
                        <a:t>Descripción</a:t>
                      </a:r>
                      <a:endParaRPr sz="2500" b="1"/>
                    </a:p>
                  </a:txBody>
                  <a:tcPr marL="0" marR="0" marT="0" marB="0">
                    <a:solidFill>
                      <a:srgbClr val="2E5395"/>
                    </a:solidFill>
                  </a:tcPr>
                </a:tc>
                <a:tc>
                  <a:txBody>
                    <a:bodyPr/>
                    <a:lstStyle/>
                    <a:p>
                      <a:pPr marL="56514" marR="52705" lvl="0" indent="0" algn="ctr" rtl="0">
                        <a:spcBef>
                          <a:spcPts val="95"/>
                        </a:spcBef>
                        <a:spcAft>
                          <a:spcPts val="0"/>
                        </a:spcAft>
                        <a:buNone/>
                      </a:pPr>
                      <a:r>
                        <a:rPr lang="en-US" sz="2500" b="1">
                          <a:solidFill>
                            <a:srgbClr val="FFFFFF"/>
                          </a:solidFill>
                        </a:rPr>
                        <a:t>Código</a:t>
                      </a:r>
                      <a:endParaRPr sz="2500" b="1"/>
                    </a:p>
                  </a:txBody>
                  <a:tcPr marL="0" marR="0" marT="0" marB="0">
                    <a:solidFill>
                      <a:srgbClr val="2E5395"/>
                    </a:solidFill>
                  </a:tcPr>
                </a:tc>
                <a:tc>
                  <a:txBody>
                    <a:bodyPr/>
                    <a:lstStyle/>
                    <a:p>
                      <a:pPr marL="721995" lvl="0" indent="0" algn="ctr" rtl="0">
                        <a:spcBef>
                          <a:spcPts val="95"/>
                        </a:spcBef>
                        <a:spcAft>
                          <a:spcPts val="0"/>
                        </a:spcAft>
                        <a:buNone/>
                      </a:pPr>
                      <a:r>
                        <a:rPr lang="en-US" sz="2500" b="1">
                          <a:solidFill>
                            <a:srgbClr val="FFFFFF"/>
                          </a:solidFill>
                        </a:rPr>
                        <a:t>Descripción</a:t>
                      </a:r>
                      <a:endParaRPr sz="2500" b="1"/>
                    </a:p>
                  </a:txBody>
                  <a:tcPr marL="0" marR="0" marT="0" marB="0">
                    <a:solidFill>
                      <a:srgbClr val="2E5395"/>
                    </a:solidFill>
                  </a:tcPr>
                </a:tc>
                <a:extLst>
                  <a:ext uri="{0D108BD9-81ED-4DB2-BD59-A6C34878D82A}">
                    <a16:rowId xmlns:a16="http://schemas.microsoft.com/office/drawing/2014/main" xmlns="" val="10001"/>
                  </a:ext>
                </a:extLst>
              </a:tr>
            </a:tbl>
          </a:graphicData>
        </a:graphic>
      </p:graphicFrame>
      <p:graphicFrame>
        <p:nvGraphicFramePr>
          <p:cNvPr id="230" name="Google Shape;230;g969c981d5a_0_1"/>
          <p:cNvGraphicFramePr/>
          <p:nvPr/>
        </p:nvGraphicFramePr>
        <p:xfrm>
          <a:off x="3295350" y="3686950"/>
          <a:ext cx="13105775" cy="5566875"/>
        </p:xfrm>
        <a:graphic>
          <a:graphicData uri="http://schemas.openxmlformats.org/drawingml/2006/table">
            <a:tbl>
              <a:tblPr bandRow="1" bandCol="1">
                <a:noFill/>
                <a:tableStyleId>{1D81355B-2F3D-4788-B0A2-75CCC9ABAD3F}</a:tableStyleId>
              </a:tblPr>
              <a:tblGrid>
                <a:gridCol w="1716350">
                  <a:extLst>
                    <a:ext uri="{9D8B030D-6E8A-4147-A177-3AD203B41FA5}">
                      <a16:colId xmlns:a16="http://schemas.microsoft.com/office/drawing/2014/main" xmlns="" val="20000"/>
                    </a:ext>
                  </a:extLst>
                </a:gridCol>
                <a:gridCol w="3796450">
                  <a:extLst>
                    <a:ext uri="{9D8B030D-6E8A-4147-A177-3AD203B41FA5}">
                      <a16:colId xmlns:a16="http://schemas.microsoft.com/office/drawing/2014/main" xmlns="" val="20001"/>
                    </a:ext>
                  </a:extLst>
                </a:gridCol>
                <a:gridCol w="2012375">
                  <a:extLst>
                    <a:ext uri="{9D8B030D-6E8A-4147-A177-3AD203B41FA5}">
                      <a16:colId xmlns:a16="http://schemas.microsoft.com/office/drawing/2014/main" xmlns="" val="20002"/>
                    </a:ext>
                  </a:extLst>
                </a:gridCol>
                <a:gridCol w="5580600">
                  <a:extLst>
                    <a:ext uri="{9D8B030D-6E8A-4147-A177-3AD203B41FA5}">
                      <a16:colId xmlns:a16="http://schemas.microsoft.com/office/drawing/2014/main" xmlns="" val="20003"/>
                    </a:ext>
                  </a:extLst>
                </a:gridCol>
              </a:tblGrid>
              <a:tr h="1193550">
                <a:tc rowSpan="2">
                  <a:txBody>
                    <a:bodyPr/>
                    <a:lstStyle/>
                    <a:p>
                      <a:pPr marL="0" lvl="0" indent="0" algn="l" rtl="0">
                        <a:spcBef>
                          <a:spcPts val="0"/>
                        </a:spcBef>
                        <a:spcAft>
                          <a:spcPts val="0"/>
                        </a:spcAft>
                        <a:buNone/>
                      </a:pPr>
                      <a:endParaRPr sz="2400" b="1"/>
                    </a:p>
                    <a:p>
                      <a:pPr marL="0" lvl="0" indent="0" algn="l" rtl="0">
                        <a:spcBef>
                          <a:spcPts val="0"/>
                        </a:spcBef>
                        <a:spcAft>
                          <a:spcPts val="0"/>
                        </a:spcAft>
                        <a:buNone/>
                      </a:pPr>
                      <a:endParaRPr sz="2500" b="1"/>
                    </a:p>
                    <a:p>
                      <a:pPr marL="67945" lvl="0" indent="0" algn="l" rtl="0">
                        <a:spcBef>
                          <a:spcPts val="5"/>
                        </a:spcBef>
                        <a:spcAft>
                          <a:spcPts val="0"/>
                        </a:spcAft>
                        <a:buNone/>
                      </a:pPr>
                      <a:r>
                        <a:rPr lang="en-US" sz="2300" b="1"/>
                        <a:t>OEI.14</a:t>
                      </a:r>
                      <a:endParaRPr sz="2300" b="1"/>
                    </a:p>
                  </a:txBody>
                  <a:tcPr marL="0" marR="0" marT="0" marB="0">
                    <a:lnB cap="flat" cmpd="sng">
                      <a:solidFill>
                        <a:srgbClr val="000000"/>
                      </a:solidFill>
                      <a:prstDash val="solid"/>
                      <a:round/>
                      <a:headEnd type="none" w="sm" len="sm"/>
                      <a:tailEnd type="none" w="sm" len="sm"/>
                    </a:lnB>
                    <a:solidFill>
                      <a:srgbClr val="F3F3F3"/>
                    </a:solidFill>
                  </a:tcPr>
                </a:tc>
                <a:tc rowSpan="2">
                  <a:txBody>
                    <a:bodyPr/>
                    <a:lstStyle/>
                    <a:p>
                      <a:pPr marL="67945" marR="139065" lvl="0" indent="0" algn="just" rtl="0">
                        <a:spcBef>
                          <a:spcPts val="345"/>
                        </a:spcBef>
                        <a:spcAft>
                          <a:spcPts val="0"/>
                        </a:spcAft>
                        <a:buNone/>
                      </a:pPr>
                      <a:r>
                        <a:rPr lang="en-US" sz="2300" b="1"/>
                        <a:t>D3. Contar con adecuados Sistemas de Información y Tecnologías, que brinden soporte a las Actividades</a:t>
                      </a:r>
                      <a:endParaRPr sz="2300" b="1"/>
                    </a:p>
                  </a:txBody>
                  <a:tcPr marL="0" marR="0" marT="0" marB="0" anchor="ctr">
                    <a:lnB cap="flat" cmpd="sng">
                      <a:solidFill>
                        <a:srgbClr val="000000"/>
                      </a:solidFill>
                      <a:prstDash val="solid"/>
                      <a:round/>
                      <a:headEnd type="none" w="sm" len="sm"/>
                      <a:tailEnd type="none" w="sm" len="sm"/>
                    </a:lnB>
                    <a:solidFill>
                      <a:srgbClr val="F3F3F3"/>
                    </a:solidFill>
                  </a:tcPr>
                </a:tc>
                <a:tc>
                  <a:txBody>
                    <a:bodyPr/>
                    <a:lstStyle/>
                    <a:p>
                      <a:pPr marL="56514" marR="108585" lvl="0" indent="0" algn="ctr" rtl="0">
                        <a:spcBef>
                          <a:spcPts val="960"/>
                        </a:spcBef>
                        <a:spcAft>
                          <a:spcPts val="0"/>
                        </a:spcAft>
                        <a:buNone/>
                      </a:pPr>
                      <a:r>
                        <a:rPr lang="en-US" sz="2300" b="1"/>
                        <a:t>AEI.14.01</a:t>
                      </a:r>
                      <a:endParaRPr sz="2300" b="1"/>
                    </a:p>
                  </a:txBody>
                  <a:tcPr marL="0" marR="0" marT="0" marB="0">
                    <a:solidFill>
                      <a:srgbClr val="F3F3F3"/>
                    </a:solidFill>
                  </a:tcPr>
                </a:tc>
                <a:tc>
                  <a:txBody>
                    <a:bodyPr/>
                    <a:lstStyle/>
                    <a:p>
                      <a:pPr marL="65405" lvl="0" indent="0" algn="l" rtl="0">
                        <a:spcBef>
                          <a:spcPts val="960"/>
                        </a:spcBef>
                        <a:spcAft>
                          <a:spcPts val="0"/>
                        </a:spcAft>
                        <a:buNone/>
                      </a:pPr>
                      <a:r>
                        <a:rPr lang="en-US" sz="2300" b="1"/>
                        <a:t>Trabajo por proyectos</a:t>
                      </a:r>
                      <a:endParaRPr sz="2300" b="1"/>
                    </a:p>
                  </a:txBody>
                  <a:tcPr marL="0" marR="0" marT="0" marB="0">
                    <a:solidFill>
                      <a:srgbClr val="F3F3F3"/>
                    </a:solidFill>
                  </a:tcPr>
                </a:tc>
                <a:extLst>
                  <a:ext uri="{0D108BD9-81ED-4DB2-BD59-A6C34878D82A}">
                    <a16:rowId xmlns:a16="http://schemas.microsoft.com/office/drawing/2014/main" xmlns="" val="10000"/>
                  </a:ext>
                </a:extLst>
              </a:tr>
              <a:tr h="1538575">
                <a:tc vMerge="1">
                  <a:txBody>
                    <a:bodyPr/>
                    <a:lstStyle/>
                    <a:p>
                      <a:endParaRPr lang="es-PE"/>
                    </a:p>
                  </a:txBody>
                  <a:tcPr/>
                </a:tc>
                <a:tc vMerge="1">
                  <a:txBody>
                    <a:bodyPr/>
                    <a:lstStyle/>
                    <a:p>
                      <a:endParaRPr lang="es-PE"/>
                    </a:p>
                  </a:txBody>
                  <a:tcPr/>
                </a:tc>
                <a:tc>
                  <a:txBody>
                    <a:bodyPr/>
                    <a:lstStyle/>
                    <a:p>
                      <a:pPr marL="0" lvl="0" indent="0" algn="l" rtl="0">
                        <a:spcBef>
                          <a:spcPts val="50"/>
                        </a:spcBef>
                        <a:spcAft>
                          <a:spcPts val="0"/>
                        </a:spcAft>
                        <a:buNone/>
                      </a:pPr>
                      <a:endParaRPr sz="2250" b="1"/>
                    </a:p>
                    <a:p>
                      <a:pPr marL="56514" marR="108585" lvl="0" indent="0" algn="ctr" rtl="0">
                        <a:spcBef>
                          <a:spcPts val="0"/>
                        </a:spcBef>
                        <a:spcAft>
                          <a:spcPts val="0"/>
                        </a:spcAft>
                        <a:buNone/>
                      </a:pPr>
                      <a:r>
                        <a:rPr lang="en-US" sz="2300" b="1"/>
                        <a:t>AEI.14.02</a:t>
                      </a:r>
                      <a:endParaRPr sz="2300" b="1"/>
                    </a:p>
                  </a:txBody>
                  <a:tcPr marL="0" marR="0" marT="0" marB="0">
                    <a:solidFill>
                      <a:srgbClr val="F3F3F3"/>
                    </a:solidFill>
                  </a:tcPr>
                </a:tc>
                <a:tc>
                  <a:txBody>
                    <a:bodyPr/>
                    <a:lstStyle/>
                    <a:p>
                      <a:pPr marL="65405" lvl="0" indent="0" algn="l" rtl="0">
                        <a:lnSpc>
                          <a:spcPct val="104166"/>
                        </a:lnSpc>
                        <a:spcBef>
                          <a:spcPts val="0"/>
                        </a:spcBef>
                        <a:spcAft>
                          <a:spcPts val="0"/>
                        </a:spcAft>
                        <a:buNone/>
                      </a:pPr>
                      <a:r>
                        <a:rPr lang="en-US" sz="2300" b="1"/>
                        <a:t>Equipos	con	participantes</a:t>
                      </a:r>
                      <a:endParaRPr sz="2300" b="1"/>
                    </a:p>
                    <a:p>
                      <a:pPr marL="65405" marR="53339" lvl="0" indent="0" algn="l" rtl="0">
                        <a:lnSpc>
                          <a:spcPct val="105000"/>
                        </a:lnSpc>
                        <a:spcBef>
                          <a:spcPts val="30"/>
                        </a:spcBef>
                        <a:spcAft>
                          <a:spcPts val="0"/>
                        </a:spcAft>
                        <a:buNone/>
                      </a:pPr>
                      <a:r>
                        <a:rPr lang="en-US" sz="2300" b="1"/>
                        <a:t>empoderados y de distintas áreas y disciplinas</a:t>
                      </a:r>
                      <a:endParaRPr sz="2300" b="1"/>
                    </a:p>
                  </a:txBody>
                  <a:tcPr marL="0" marR="0" marT="0" marB="0">
                    <a:solidFill>
                      <a:srgbClr val="F3F3F3"/>
                    </a:solidFill>
                  </a:tcPr>
                </a:tc>
                <a:extLst>
                  <a:ext uri="{0D108BD9-81ED-4DB2-BD59-A6C34878D82A}">
                    <a16:rowId xmlns:a16="http://schemas.microsoft.com/office/drawing/2014/main" xmlns="" val="10001"/>
                  </a:ext>
                </a:extLst>
              </a:tr>
              <a:tr h="1417375">
                <a:tc rowSpan="2">
                  <a:txBody>
                    <a:bodyPr/>
                    <a:lstStyle/>
                    <a:p>
                      <a:pPr marL="0" lvl="0" indent="0" algn="l" rtl="0">
                        <a:spcBef>
                          <a:spcPts val="0"/>
                        </a:spcBef>
                        <a:spcAft>
                          <a:spcPts val="0"/>
                        </a:spcAft>
                        <a:buNone/>
                      </a:pPr>
                      <a:endParaRPr sz="2200" b="1"/>
                    </a:p>
                  </a:txBody>
                  <a:tcPr marL="0" marR="0" marT="0" marB="0">
                    <a:lnT cap="flat" cmpd="sng">
                      <a:solidFill>
                        <a:srgbClr val="000000"/>
                      </a:solidFill>
                      <a:prstDash val="solid"/>
                      <a:round/>
                      <a:headEnd type="none" w="sm" len="sm"/>
                      <a:tailEnd type="none" w="sm" len="sm"/>
                    </a:lnT>
                    <a:solidFill>
                      <a:srgbClr val="F3F3F3"/>
                    </a:solidFill>
                  </a:tcPr>
                </a:tc>
                <a:tc rowSpan="2">
                  <a:txBody>
                    <a:bodyPr/>
                    <a:lstStyle/>
                    <a:p>
                      <a:pPr marL="67945" lvl="0" indent="0" algn="l" rtl="0">
                        <a:spcBef>
                          <a:spcPts val="0"/>
                        </a:spcBef>
                        <a:spcAft>
                          <a:spcPts val="0"/>
                        </a:spcAft>
                        <a:buNone/>
                      </a:pPr>
                      <a:endParaRPr sz="2300" b="1"/>
                    </a:p>
                  </a:txBody>
                  <a:tcPr marL="0" marR="0" marT="0" marB="0">
                    <a:lnT cap="flat" cmpd="sng">
                      <a:solidFill>
                        <a:srgbClr val="000000"/>
                      </a:solidFill>
                      <a:prstDash val="solid"/>
                      <a:round/>
                      <a:headEnd type="none" w="sm" len="sm"/>
                      <a:tailEnd type="none" w="sm" len="sm"/>
                    </a:lnT>
                    <a:solidFill>
                      <a:srgbClr val="F3F3F3"/>
                    </a:solidFill>
                  </a:tcPr>
                </a:tc>
                <a:tc>
                  <a:txBody>
                    <a:bodyPr/>
                    <a:lstStyle/>
                    <a:p>
                      <a:pPr marL="56514" marR="108585" lvl="0" indent="0" algn="ctr" rtl="0">
                        <a:spcBef>
                          <a:spcPts val="1040"/>
                        </a:spcBef>
                        <a:spcAft>
                          <a:spcPts val="0"/>
                        </a:spcAft>
                        <a:buNone/>
                      </a:pPr>
                      <a:r>
                        <a:rPr lang="en-US" sz="2300" b="1"/>
                        <a:t>AEI.14.03</a:t>
                      </a:r>
                      <a:endParaRPr sz="2300" b="1"/>
                    </a:p>
                  </a:txBody>
                  <a:tcPr marL="0" marR="0" marT="0" marB="0">
                    <a:solidFill>
                      <a:srgbClr val="F3F3F3"/>
                    </a:solidFill>
                  </a:tcPr>
                </a:tc>
                <a:tc>
                  <a:txBody>
                    <a:bodyPr/>
                    <a:lstStyle/>
                    <a:p>
                      <a:pPr marL="65405" marR="62230" lvl="0" indent="0" algn="l" rtl="0">
                        <a:spcBef>
                          <a:spcPts val="420"/>
                        </a:spcBef>
                        <a:spcAft>
                          <a:spcPts val="0"/>
                        </a:spcAft>
                        <a:buNone/>
                      </a:pPr>
                      <a:r>
                        <a:rPr lang="en-US" sz="2300" b="1"/>
                        <a:t>Asignación	de	recursos necesarios</a:t>
                      </a:r>
                      <a:endParaRPr sz="2300" b="1"/>
                    </a:p>
                  </a:txBody>
                  <a:tcPr marL="0" marR="0" marT="0" marB="0">
                    <a:solidFill>
                      <a:srgbClr val="F3F3F3"/>
                    </a:solidFill>
                  </a:tcPr>
                </a:tc>
                <a:extLst>
                  <a:ext uri="{0D108BD9-81ED-4DB2-BD59-A6C34878D82A}">
                    <a16:rowId xmlns:a16="http://schemas.microsoft.com/office/drawing/2014/main" xmlns="" val="10002"/>
                  </a:ext>
                </a:extLst>
              </a:tr>
              <a:tr h="1417375">
                <a:tc vMerge="1">
                  <a:txBody>
                    <a:bodyPr/>
                    <a:lstStyle/>
                    <a:p>
                      <a:endParaRPr lang="es-PE"/>
                    </a:p>
                  </a:txBody>
                  <a:tcPr/>
                </a:tc>
                <a:tc vMerge="1">
                  <a:txBody>
                    <a:bodyPr/>
                    <a:lstStyle/>
                    <a:p>
                      <a:endParaRPr lang="es-PE"/>
                    </a:p>
                  </a:txBody>
                  <a:tcPr/>
                </a:tc>
                <a:tc>
                  <a:txBody>
                    <a:bodyPr/>
                    <a:lstStyle/>
                    <a:p>
                      <a:pPr marL="56514" marR="108585" lvl="0" indent="0" algn="ctr" rtl="0">
                        <a:spcBef>
                          <a:spcPts val="1065"/>
                        </a:spcBef>
                        <a:spcAft>
                          <a:spcPts val="0"/>
                        </a:spcAft>
                        <a:buNone/>
                      </a:pPr>
                      <a:r>
                        <a:rPr lang="en-US" sz="2300" b="1"/>
                        <a:t>AEI.14.04</a:t>
                      </a:r>
                      <a:endParaRPr sz="2300" b="1"/>
                    </a:p>
                  </a:txBody>
                  <a:tcPr marL="0" marR="0" marT="0" marB="0">
                    <a:solidFill>
                      <a:srgbClr val="F3F3F3"/>
                    </a:solidFill>
                  </a:tcPr>
                </a:tc>
                <a:tc>
                  <a:txBody>
                    <a:bodyPr/>
                    <a:lstStyle/>
                    <a:p>
                      <a:pPr marL="65405" lvl="0" indent="0" algn="l" rtl="0">
                        <a:spcBef>
                          <a:spcPts val="1065"/>
                        </a:spcBef>
                        <a:spcAft>
                          <a:spcPts val="0"/>
                        </a:spcAft>
                        <a:buNone/>
                      </a:pPr>
                      <a:r>
                        <a:rPr lang="en-US" sz="2300" b="1"/>
                        <a:t>Establecimiento de entregables</a:t>
                      </a:r>
                      <a:endParaRPr sz="2300" b="1"/>
                    </a:p>
                  </a:txBody>
                  <a:tcPr marL="0" marR="0" marT="0" marB="0">
                    <a:solidFill>
                      <a:srgbClr val="F3F3F3"/>
                    </a:solidFill>
                  </a:tcPr>
                </a:tc>
                <a:extLst>
                  <a:ext uri="{0D108BD9-81ED-4DB2-BD59-A6C34878D82A}">
                    <a16:rowId xmlns:a16="http://schemas.microsoft.com/office/drawing/2014/main" xmlns="" val="10003"/>
                  </a:ext>
                </a:extLst>
              </a:tr>
            </a:tbl>
          </a:graphicData>
        </a:graphic>
      </p:graphicFrame>
      <p:grpSp>
        <p:nvGrpSpPr>
          <p:cNvPr id="231" name="Google Shape;231;g969c981d5a_0_1"/>
          <p:cNvGrpSpPr/>
          <p:nvPr/>
        </p:nvGrpSpPr>
        <p:grpSpPr>
          <a:xfrm>
            <a:off x="1722775" y="376650"/>
            <a:ext cx="16192575" cy="1085850"/>
            <a:chOff x="0" y="-76200"/>
            <a:chExt cx="21590100" cy="1447800"/>
          </a:xfrm>
        </p:grpSpPr>
        <p:sp>
          <p:nvSpPr>
            <p:cNvPr id="232" name="Google Shape;232;g969c981d5a_0_1"/>
            <p:cNvSpPr/>
            <p:nvPr/>
          </p:nvSpPr>
          <p:spPr>
            <a:xfrm>
              <a:off x="0" y="1219200"/>
              <a:ext cx="21590100" cy="152400"/>
            </a:xfrm>
            <a:prstGeom prst="rect">
              <a:avLst/>
            </a:prstGeom>
            <a:solidFill>
              <a:srgbClr val="F8AC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g969c981d5a_0_1"/>
            <p:cNvSpPr txBox="1"/>
            <p:nvPr/>
          </p:nvSpPr>
          <p:spPr>
            <a:xfrm>
              <a:off x="0" y="-76200"/>
              <a:ext cx="16641300" cy="1006500"/>
            </a:xfrm>
            <a:prstGeom prst="rect">
              <a:avLst/>
            </a:prstGeom>
            <a:noFill/>
            <a:ln>
              <a:noFill/>
            </a:ln>
          </p:spPr>
          <p:txBody>
            <a:bodyPr spcFirstLastPara="1" wrap="square" lIns="0" tIns="0" rIns="0" bIns="0" anchor="t" anchorCtr="0">
              <a:noAutofit/>
            </a:bodyPr>
            <a:lstStyle/>
            <a:p>
              <a:pPr marL="0" marR="0" lvl="0" indent="0" algn="l" rtl="0">
                <a:lnSpc>
                  <a:spcPct val="139977"/>
                </a:lnSpc>
                <a:spcBef>
                  <a:spcPts val="0"/>
                </a:spcBef>
                <a:spcAft>
                  <a:spcPts val="0"/>
                </a:spcAft>
                <a:buNone/>
              </a:pPr>
              <a:r>
                <a:rPr lang="en-US" sz="4500" b="1">
                  <a:solidFill>
                    <a:srgbClr val="7E6B73"/>
                  </a:solidFill>
                  <a:latin typeface="Open Sans"/>
                  <a:ea typeface="Open Sans"/>
                  <a:cs typeface="Open Sans"/>
                  <a:sym typeface="Open Sans"/>
                </a:rPr>
                <a:t>Identificación de la AEI</a:t>
              </a:r>
              <a:endParaRPr sz="4500" b="1">
                <a:solidFill>
                  <a:srgbClr val="7E6B73"/>
                </a:solidFill>
                <a:latin typeface="Open Sans"/>
                <a:ea typeface="Open Sans"/>
                <a:cs typeface="Open Sans"/>
                <a:sym typeface="Open Sans"/>
              </a:endParaRPr>
            </a:p>
          </p:txBody>
        </p:sp>
      </p:grpSp>
      <p:sp>
        <p:nvSpPr>
          <p:cNvPr id="234" name="Google Shape;234;g969c981d5a_0_1"/>
          <p:cNvSpPr/>
          <p:nvPr/>
        </p:nvSpPr>
        <p:spPr>
          <a:xfrm>
            <a:off x="8808150" y="4880500"/>
            <a:ext cx="7593000" cy="1449600"/>
          </a:xfrm>
          <a:prstGeom prst="rect">
            <a:avLst/>
          </a:prstGeom>
          <a:noFill/>
          <a:ln w="7620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2"/>
          <p:cNvSpPr/>
          <p:nvPr/>
        </p:nvSpPr>
        <p:spPr>
          <a:xfrm>
            <a:off x="-27708" y="1922740"/>
            <a:ext cx="18315708" cy="6335788"/>
          </a:xfrm>
          <a:prstGeom prst="rect">
            <a:avLst/>
          </a:pr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2"/>
          <p:cNvSpPr txBox="1"/>
          <p:nvPr/>
        </p:nvSpPr>
        <p:spPr>
          <a:xfrm>
            <a:off x="1295400" y="3848813"/>
            <a:ext cx="5946748" cy="870816"/>
          </a:xfrm>
          <a:prstGeom prst="rect">
            <a:avLst/>
          </a:prstGeom>
          <a:noFill/>
          <a:ln>
            <a:noFill/>
          </a:ln>
        </p:spPr>
        <p:txBody>
          <a:bodyPr spcFirstLastPara="1" wrap="square" lIns="0" tIns="0" rIns="0" bIns="0" anchor="t" anchorCtr="0">
            <a:spAutoFit/>
          </a:bodyPr>
          <a:lstStyle/>
          <a:p>
            <a:pPr marL="0" marR="0" lvl="0" indent="0" algn="l" rtl="0">
              <a:lnSpc>
                <a:spcPct val="78737"/>
              </a:lnSpc>
              <a:spcBef>
                <a:spcPts val="0"/>
              </a:spcBef>
              <a:spcAft>
                <a:spcPts val="0"/>
              </a:spcAft>
              <a:buNone/>
            </a:pPr>
            <a:r>
              <a:rPr lang="en-US" sz="8000" b="1">
                <a:solidFill>
                  <a:srgbClr val="7E6B73"/>
                </a:solidFill>
                <a:latin typeface="Open Sans"/>
                <a:ea typeface="Open Sans"/>
                <a:cs typeface="Open Sans"/>
                <a:sym typeface="Open Sans"/>
              </a:rPr>
              <a:t>POI</a:t>
            </a:r>
            <a:endParaRPr sz="8000" b="1">
              <a:solidFill>
                <a:srgbClr val="7E6B73"/>
              </a:solidFill>
              <a:latin typeface="Open Sans"/>
              <a:ea typeface="Open Sans"/>
              <a:cs typeface="Open Sans"/>
              <a:sym typeface="Open Sans"/>
            </a:endParaRPr>
          </a:p>
        </p:txBody>
      </p:sp>
      <p:sp>
        <p:nvSpPr>
          <p:cNvPr id="241" name="Google Shape;241;p12"/>
          <p:cNvSpPr/>
          <p:nvPr/>
        </p:nvSpPr>
        <p:spPr>
          <a:xfrm>
            <a:off x="1295400" y="5719637"/>
            <a:ext cx="13057909"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a:solidFill>
                  <a:schemeClr val="dk1"/>
                </a:solidFill>
                <a:latin typeface="Calibri"/>
                <a:ea typeface="Calibri"/>
                <a:cs typeface="Calibri"/>
                <a:sym typeface="Calibri"/>
              </a:rPr>
              <a:t>PLAN OPERATIVO INSTITUCIONAL ANUAL 2020</a:t>
            </a:r>
            <a:endParaRPr sz="4400" b="1">
              <a:solidFill>
                <a:schemeClr val="dk1"/>
              </a:solidFill>
              <a:latin typeface="Calibri"/>
              <a:ea typeface="Calibri"/>
              <a:cs typeface="Calibri"/>
              <a:sym typeface="Calibri"/>
            </a:endParaRPr>
          </a:p>
        </p:txBody>
      </p:sp>
      <p:sp>
        <p:nvSpPr>
          <p:cNvPr id="242" name="Google Shape;242;p12"/>
          <p:cNvSpPr/>
          <p:nvPr/>
        </p:nvSpPr>
        <p:spPr>
          <a:xfrm>
            <a:off x="1295400" y="4876722"/>
            <a:ext cx="5946748" cy="169531"/>
          </a:xfrm>
          <a:prstGeom prst="rect">
            <a:avLst/>
          </a:prstGeom>
          <a:solidFill>
            <a:srgbClr val="FFC000"/>
          </a:solid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3" name="Google Shape;243;p12"/>
          <p:cNvSpPr/>
          <p:nvPr/>
        </p:nvSpPr>
        <p:spPr>
          <a:xfrm>
            <a:off x="1" y="-103909"/>
            <a:ext cx="18287999" cy="2026649"/>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4" name="Google Shape;244;p12"/>
          <p:cNvSpPr/>
          <p:nvPr/>
        </p:nvSpPr>
        <p:spPr>
          <a:xfrm>
            <a:off x="34637" y="8258528"/>
            <a:ext cx="18287999" cy="2026649"/>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3"/>
          <p:cNvSpPr/>
          <p:nvPr/>
        </p:nvSpPr>
        <p:spPr>
          <a:xfrm>
            <a:off x="0" y="10083841"/>
            <a:ext cx="18288001" cy="222962"/>
          </a:xfrm>
          <a:prstGeom prst="rect">
            <a:avLst/>
          </a:prstGeom>
          <a:solidFill>
            <a:srgbClr val="F8AC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3"/>
          <p:cNvSpPr/>
          <p:nvPr/>
        </p:nvSpPr>
        <p:spPr>
          <a:xfrm>
            <a:off x="0" y="9848758"/>
            <a:ext cx="18288001" cy="203910"/>
          </a:xfrm>
          <a:prstGeom prst="rect">
            <a:avLst/>
          </a:prstGeom>
          <a:solidFill>
            <a:srgbClr val="002060"/>
          </a:solidFill>
          <a:ln w="9525" cap="flat" cmpd="sng">
            <a:solidFill>
              <a:srgbClr val="002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51" name="Google Shape;251;p13"/>
          <p:cNvGraphicFramePr/>
          <p:nvPr/>
        </p:nvGraphicFramePr>
        <p:xfrm>
          <a:off x="451050" y="1614875"/>
          <a:ext cx="17385875" cy="6947498"/>
        </p:xfrm>
        <a:graphic>
          <a:graphicData uri="http://schemas.openxmlformats.org/drawingml/2006/table">
            <a:tbl>
              <a:tblPr>
                <a:noFill/>
                <a:tableStyleId>{A4BE95A8-52DE-4E0C-8F98-6A4439CC342B}</a:tableStyleId>
              </a:tblPr>
              <a:tblGrid>
                <a:gridCol w="527100">
                  <a:extLst>
                    <a:ext uri="{9D8B030D-6E8A-4147-A177-3AD203B41FA5}">
                      <a16:colId xmlns:a16="http://schemas.microsoft.com/office/drawing/2014/main" xmlns="" val="20000"/>
                    </a:ext>
                  </a:extLst>
                </a:gridCol>
                <a:gridCol w="2134150">
                  <a:extLst>
                    <a:ext uri="{9D8B030D-6E8A-4147-A177-3AD203B41FA5}">
                      <a16:colId xmlns:a16="http://schemas.microsoft.com/office/drawing/2014/main" xmlns="" val="20001"/>
                    </a:ext>
                  </a:extLst>
                </a:gridCol>
                <a:gridCol w="2310325">
                  <a:extLst>
                    <a:ext uri="{9D8B030D-6E8A-4147-A177-3AD203B41FA5}">
                      <a16:colId xmlns:a16="http://schemas.microsoft.com/office/drawing/2014/main" xmlns="" val="20002"/>
                    </a:ext>
                  </a:extLst>
                </a:gridCol>
                <a:gridCol w="1454575">
                  <a:extLst>
                    <a:ext uri="{9D8B030D-6E8A-4147-A177-3AD203B41FA5}">
                      <a16:colId xmlns:a16="http://schemas.microsoft.com/office/drawing/2014/main" xmlns="" val="20003"/>
                    </a:ext>
                  </a:extLst>
                </a:gridCol>
                <a:gridCol w="1484500">
                  <a:extLst>
                    <a:ext uri="{9D8B030D-6E8A-4147-A177-3AD203B41FA5}">
                      <a16:colId xmlns:a16="http://schemas.microsoft.com/office/drawing/2014/main" xmlns="" val="20004"/>
                    </a:ext>
                  </a:extLst>
                </a:gridCol>
                <a:gridCol w="1608450">
                  <a:extLst>
                    <a:ext uri="{9D8B030D-6E8A-4147-A177-3AD203B41FA5}">
                      <a16:colId xmlns:a16="http://schemas.microsoft.com/office/drawing/2014/main" xmlns="" val="20005"/>
                    </a:ext>
                  </a:extLst>
                </a:gridCol>
                <a:gridCol w="1199025">
                  <a:extLst>
                    <a:ext uri="{9D8B030D-6E8A-4147-A177-3AD203B41FA5}">
                      <a16:colId xmlns:a16="http://schemas.microsoft.com/office/drawing/2014/main" xmlns="" val="20006"/>
                    </a:ext>
                  </a:extLst>
                </a:gridCol>
                <a:gridCol w="993050">
                  <a:extLst>
                    <a:ext uri="{9D8B030D-6E8A-4147-A177-3AD203B41FA5}">
                      <a16:colId xmlns:a16="http://schemas.microsoft.com/office/drawing/2014/main" xmlns="" val="20007"/>
                    </a:ext>
                  </a:extLst>
                </a:gridCol>
                <a:gridCol w="1397325">
                  <a:extLst>
                    <a:ext uri="{9D8B030D-6E8A-4147-A177-3AD203B41FA5}">
                      <a16:colId xmlns:a16="http://schemas.microsoft.com/office/drawing/2014/main" xmlns="" val="20008"/>
                    </a:ext>
                  </a:extLst>
                </a:gridCol>
                <a:gridCol w="797275">
                  <a:extLst>
                    <a:ext uri="{9D8B030D-6E8A-4147-A177-3AD203B41FA5}">
                      <a16:colId xmlns:a16="http://schemas.microsoft.com/office/drawing/2014/main" xmlns="" val="20009"/>
                    </a:ext>
                  </a:extLst>
                </a:gridCol>
                <a:gridCol w="1199025">
                  <a:extLst>
                    <a:ext uri="{9D8B030D-6E8A-4147-A177-3AD203B41FA5}">
                      <a16:colId xmlns:a16="http://schemas.microsoft.com/office/drawing/2014/main" xmlns="" val="20010"/>
                    </a:ext>
                  </a:extLst>
                </a:gridCol>
                <a:gridCol w="1298175">
                  <a:extLst>
                    <a:ext uri="{9D8B030D-6E8A-4147-A177-3AD203B41FA5}">
                      <a16:colId xmlns:a16="http://schemas.microsoft.com/office/drawing/2014/main" xmlns="" val="20011"/>
                    </a:ext>
                  </a:extLst>
                </a:gridCol>
                <a:gridCol w="982900">
                  <a:extLst>
                    <a:ext uri="{9D8B030D-6E8A-4147-A177-3AD203B41FA5}">
                      <a16:colId xmlns:a16="http://schemas.microsoft.com/office/drawing/2014/main" xmlns="" val="20012"/>
                    </a:ext>
                  </a:extLst>
                </a:gridCol>
              </a:tblGrid>
              <a:tr h="794775">
                <a:tc rowSpan="2">
                  <a:txBody>
                    <a:bodyPr/>
                    <a:lstStyle/>
                    <a:p>
                      <a:pPr marL="0" lvl="0" indent="0" algn="ctr" rtl="0">
                        <a:lnSpc>
                          <a:spcPct val="115000"/>
                        </a:lnSpc>
                        <a:spcBef>
                          <a:spcPts val="1200"/>
                        </a:spcBef>
                        <a:spcAft>
                          <a:spcPts val="1200"/>
                        </a:spcAft>
                        <a:buNone/>
                      </a:pPr>
                      <a:r>
                        <a:rPr lang="en-US" sz="1800" b="1">
                          <a:solidFill>
                            <a:srgbClr val="FFFFFF"/>
                          </a:solidFill>
                        </a:rPr>
                        <a:t>N°</a:t>
                      </a:r>
                      <a:endParaRPr sz="1800" b="1">
                        <a:solidFill>
                          <a:srgbClr val="FFFFFF"/>
                        </a:solidFill>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002060"/>
                    </a:solidFill>
                  </a:tcPr>
                </a:tc>
                <a:tc gridSpan="2">
                  <a:txBody>
                    <a:bodyPr/>
                    <a:lstStyle/>
                    <a:p>
                      <a:pPr marL="0" lvl="0" indent="0" algn="ctr" rtl="0">
                        <a:lnSpc>
                          <a:spcPct val="115000"/>
                        </a:lnSpc>
                        <a:spcBef>
                          <a:spcPts val="1200"/>
                        </a:spcBef>
                        <a:spcAft>
                          <a:spcPts val="1200"/>
                        </a:spcAft>
                        <a:buNone/>
                      </a:pPr>
                      <a:r>
                        <a:rPr lang="en-US" sz="1800" b="1">
                          <a:solidFill>
                            <a:srgbClr val="FFFFFF"/>
                          </a:solidFill>
                        </a:rPr>
                        <a:t>PLAN DE ACCIÓN</a:t>
                      </a:r>
                      <a:endParaRPr sz="1800" b="1">
                        <a:solidFill>
                          <a:srgbClr val="FFFFFF"/>
                        </a:solidFill>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002060"/>
                    </a:solidFill>
                  </a:tcPr>
                </a:tc>
                <a:tc hMerge="1">
                  <a:txBody>
                    <a:bodyPr/>
                    <a:lstStyle/>
                    <a:p>
                      <a:endParaRPr lang="es-PE"/>
                    </a:p>
                  </a:txBody>
                  <a:tcPr/>
                </a:tc>
                <a:tc rowSpan="2">
                  <a:txBody>
                    <a:bodyPr/>
                    <a:lstStyle/>
                    <a:p>
                      <a:pPr marL="0" lvl="0" indent="0" algn="ctr" rtl="0">
                        <a:lnSpc>
                          <a:spcPct val="115000"/>
                        </a:lnSpc>
                        <a:spcBef>
                          <a:spcPts val="1200"/>
                        </a:spcBef>
                        <a:spcAft>
                          <a:spcPts val="1200"/>
                        </a:spcAft>
                        <a:buNone/>
                      </a:pPr>
                      <a:r>
                        <a:rPr lang="en-US" sz="1800" b="1">
                          <a:solidFill>
                            <a:srgbClr val="FFFFFF"/>
                          </a:solidFill>
                        </a:rPr>
                        <a:t>UNIDAD ORGÁNICA</a:t>
                      </a:r>
                      <a:endParaRPr sz="1800" b="1">
                        <a:solidFill>
                          <a:srgbClr val="FFFFFF"/>
                        </a:solidFill>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002060"/>
                    </a:solidFill>
                  </a:tcPr>
                </a:tc>
                <a:tc rowSpan="2">
                  <a:txBody>
                    <a:bodyPr/>
                    <a:lstStyle/>
                    <a:p>
                      <a:pPr marL="0" lvl="0" indent="0" algn="ctr" rtl="0">
                        <a:lnSpc>
                          <a:spcPct val="115000"/>
                        </a:lnSpc>
                        <a:spcBef>
                          <a:spcPts val="1200"/>
                        </a:spcBef>
                        <a:spcAft>
                          <a:spcPts val="1200"/>
                        </a:spcAft>
                        <a:buNone/>
                      </a:pPr>
                      <a:r>
                        <a:rPr lang="en-US" sz="1800" b="1">
                          <a:solidFill>
                            <a:srgbClr val="FFFFFF"/>
                          </a:solidFill>
                        </a:rPr>
                        <a:t>PROCESO</a:t>
                      </a:r>
                      <a:endParaRPr sz="1800" b="1">
                        <a:solidFill>
                          <a:srgbClr val="FFFFFF"/>
                        </a:solidFill>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002060"/>
                    </a:solidFill>
                  </a:tcPr>
                </a:tc>
                <a:tc gridSpan="5">
                  <a:txBody>
                    <a:bodyPr/>
                    <a:lstStyle/>
                    <a:p>
                      <a:pPr marL="0" lvl="0" indent="0" algn="ctr" rtl="0">
                        <a:lnSpc>
                          <a:spcPct val="115000"/>
                        </a:lnSpc>
                        <a:spcBef>
                          <a:spcPts val="1200"/>
                        </a:spcBef>
                        <a:spcAft>
                          <a:spcPts val="1200"/>
                        </a:spcAft>
                        <a:buNone/>
                      </a:pPr>
                      <a:r>
                        <a:rPr lang="en-US" sz="1800" b="1">
                          <a:solidFill>
                            <a:srgbClr val="FFFFFF"/>
                          </a:solidFill>
                        </a:rPr>
                        <a:t>META FÍSICA</a:t>
                      </a:r>
                      <a:endParaRPr sz="1800" b="1">
                        <a:solidFill>
                          <a:srgbClr val="FFFFFF"/>
                        </a:solidFill>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002060"/>
                    </a:solidFill>
                  </a:tcPr>
                </a:tc>
                <a:tc hMerge="1">
                  <a:txBody>
                    <a:bodyPr/>
                    <a:lstStyle/>
                    <a:p>
                      <a:endParaRPr lang="es-PE"/>
                    </a:p>
                  </a:txBody>
                  <a:tcPr/>
                </a:tc>
                <a:tc hMerge="1">
                  <a:txBody>
                    <a:bodyPr/>
                    <a:lstStyle/>
                    <a:p>
                      <a:endParaRPr lang="es-PE"/>
                    </a:p>
                  </a:txBody>
                  <a:tcPr/>
                </a:tc>
                <a:tc hMerge="1">
                  <a:txBody>
                    <a:bodyPr/>
                    <a:lstStyle/>
                    <a:p>
                      <a:endParaRPr lang="es-PE"/>
                    </a:p>
                  </a:txBody>
                  <a:tcPr/>
                </a:tc>
                <a:tc hMerge="1">
                  <a:txBody>
                    <a:bodyPr/>
                    <a:lstStyle/>
                    <a:p>
                      <a:endParaRPr lang="es-PE"/>
                    </a:p>
                  </a:txBody>
                  <a:tcPr/>
                </a:tc>
                <a:tc gridSpan="3">
                  <a:txBody>
                    <a:bodyPr/>
                    <a:lstStyle/>
                    <a:p>
                      <a:pPr marL="0" lvl="0" indent="0" algn="ctr" rtl="0">
                        <a:lnSpc>
                          <a:spcPct val="115000"/>
                        </a:lnSpc>
                        <a:spcBef>
                          <a:spcPts val="1200"/>
                        </a:spcBef>
                        <a:spcAft>
                          <a:spcPts val="1200"/>
                        </a:spcAft>
                        <a:buNone/>
                      </a:pPr>
                      <a:r>
                        <a:rPr lang="en-US" sz="1800" b="1">
                          <a:solidFill>
                            <a:srgbClr val="FFFFFF"/>
                          </a:solidFill>
                        </a:rPr>
                        <a:t>META FINANCIERA</a:t>
                      </a:r>
                      <a:endParaRPr sz="1800" b="1">
                        <a:solidFill>
                          <a:srgbClr val="FFFFFF"/>
                        </a:solidFill>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002060"/>
                    </a:solidFill>
                  </a:tcPr>
                </a:tc>
                <a:tc hMerge="1">
                  <a:txBody>
                    <a:bodyPr/>
                    <a:lstStyle/>
                    <a:p>
                      <a:endParaRPr lang="es-PE"/>
                    </a:p>
                  </a:txBody>
                  <a:tcPr/>
                </a:tc>
                <a:tc hMerge="1">
                  <a:txBody>
                    <a:bodyPr/>
                    <a:lstStyle/>
                    <a:p>
                      <a:endParaRPr lang="es-PE"/>
                    </a:p>
                  </a:txBody>
                  <a:tcPr/>
                </a:tc>
                <a:extLst>
                  <a:ext uri="{0D108BD9-81ED-4DB2-BD59-A6C34878D82A}">
                    <a16:rowId xmlns:a16="http://schemas.microsoft.com/office/drawing/2014/main" xmlns="" val="10000"/>
                  </a:ext>
                </a:extLst>
              </a:tr>
              <a:tr h="1185275">
                <a:tc vMerge="1">
                  <a:txBody>
                    <a:bodyPr/>
                    <a:lstStyle/>
                    <a:p>
                      <a:endParaRPr lang="es-PE"/>
                    </a:p>
                  </a:txBody>
                  <a:tcPr/>
                </a:tc>
                <a:tc>
                  <a:txBody>
                    <a:bodyPr/>
                    <a:lstStyle/>
                    <a:p>
                      <a:pPr marL="0" lvl="0" indent="0" algn="ctr" rtl="0">
                        <a:lnSpc>
                          <a:spcPct val="115000"/>
                        </a:lnSpc>
                        <a:spcBef>
                          <a:spcPts val="1200"/>
                        </a:spcBef>
                        <a:spcAft>
                          <a:spcPts val="1200"/>
                        </a:spcAft>
                        <a:buNone/>
                      </a:pPr>
                      <a:r>
                        <a:rPr lang="en-US" sz="1800" b="1">
                          <a:solidFill>
                            <a:srgbClr val="FFFFFF"/>
                          </a:solidFill>
                        </a:rPr>
                        <a:t>DENOMINACIÓN</a:t>
                      </a:r>
                      <a:endParaRPr sz="1800" b="1">
                        <a:solidFill>
                          <a:srgbClr val="FFFFFF"/>
                        </a:solidFill>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002060"/>
                    </a:solidFill>
                  </a:tcPr>
                </a:tc>
                <a:tc>
                  <a:txBody>
                    <a:bodyPr/>
                    <a:lstStyle/>
                    <a:p>
                      <a:pPr marL="0" lvl="0" indent="0" algn="ctr" rtl="0">
                        <a:lnSpc>
                          <a:spcPct val="115000"/>
                        </a:lnSpc>
                        <a:spcBef>
                          <a:spcPts val="1200"/>
                        </a:spcBef>
                        <a:spcAft>
                          <a:spcPts val="1200"/>
                        </a:spcAft>
                        <a:buNone/>
                      </a:pPr>
                      <a:r>
                        <a:rPr lang="en-US" sz="1800" b="1">
                          <a:solidFill>
                            <a:srgbClr val="FFFFFF"/>
                          </a:solidFill>
                        </a:rPr>
                        <a:t>DESCRIPCIÓN</a:t>
                      </a:r>
                      <a:endParaRPr sz="1800" b="1">
                        <a:solidFill>
                          <a:srgbClr val="FFFFFF"/>
                        </a:solidFill>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002060"/>
                    </a:solidFill>
                  </a:tcPr>
                </a:tc>
                <a:tc vMerge="1">
                  <a:txBody>
                    <a:bodyPr/>
                    <a:lstStyle/>
                    <a:p>
                      <a:endParaRPr lang="es-PE"/>
                    </a:p>
                  </a:txBody>
                  <a:tcPr/>
                </a:tc>
                <a:tc vMerge="1">
                  <a:txBody>
                    <a:bodyPr/>
                    <a:lstStyle/>
                    <a:p>
                      <a:endParaRPr lang="es-PE"/>
                    </a:p>
                  </a:txBody>
                  <a:tcPr/>
                </a:tc>
                <a:tc>
                  <a:txBody>
                    <a:bodyPr/>
                    <a:lstStyle/>
                    <a:p>
                      <a:pPr marL="0" lvl="0" indent="0" algn="ctr" rtl="0">
                        <a:lnSpc>
                          <a:spcPct val="115000"/>
                        </a:lnSpc>
                        <a:spcBef>
                          <a:spcPts val="1200"/>
                        </a:spcBef>
                        <a:spcAft>
                          <a:spcPts val="1200"/>
                        </a:spcAft>
                        <a:buNone/>
                      </a:pPr>
                      <a:r>
                        <a:rPr lang="en-US" sz="1800" b="1">
                          <a:solidFill>
                            <a:srgbClr val="FFFFFF"/>
                          </a:solidFill>
                        </a:rPr>
                        <a:t>ACTIVIDAD OPERATIVA</a:t>
                      </a:r>
                      <a:endParaRPr sz="1800" b="1">
                        <a:solidFill>
                          <a:srgbClr val="FFFFFF"/>
                        </a:solidFill>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002060"/>
                    </a:solidFill>
                  </a:tcPr>
                </a:tc>
                <a:tc>
                  <a:txBody>
                    <a:bodyPr/>
                    <a:lstStyle/>
                    <a:p>
                      <a:pPr marL="0" lvl="0" indent="0" algn="ctr" rtl="0">
                        <a:lnSpc>
                          <a:spcPct val="115000"/>
                        </a:lnSpc>
                        <a:spcBef>
                          <a:spcPts val="1200"/>
                        </a:spcBef>
                        <a:spcAft>
                          <a:spcPts val="1200"/>
                        </a:spcAft>
                        <a:buNone/>
                      </a:pPr>
                      <a:r>
                        <a:rPr lang="en-US" sz="1800" b="1">
                          <a:solidFill>
                            <a:srgbClr val="FFFFFF"/>
                          </a:solidFill>
                        </a:rPr>
                        <a:t>UNIDAD</a:t>
                      </a:r>
                      <a:endParaRPr sz="1800" b="1">
                        <a:solidFill>
                          <a:srgbClr val="FFFFFF"/>
                        </a:solidFill>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002060"/>
                    </a:solidFill>
                  </a:tcPr>
                </a:tc>
                <a:tc>
                  <a:txBody>
                    <a:bodyPr/>
                    <a:lstStyle/>
                    <a:p>
                      <a:pPr marL="0" lvl="0" indent="0" algn="ctr" rtl="0">
                        <a:lnSpc>
                          <a:spcPct val="115000"/>
                        </a:lnSpc>
                        <a:spcBef>
                          <a:spcPts val="1200"/>
                        </a:spcBef>
                        <a:spcAft>
                          <a:spcPts val="1200"/>
                        </a:spcAft>
                        <a:buNone/>
                      </a:pPr>
                      <a:r>
                        <a:rPr lang="en-US" sz="1800" b="1">
                          <a:solidFill>
                            <a:srgbClr val="FFFFFF"/>
                          </a:solidFill>
                        </a:rPr>
                        <a:t>PROG. ANUAL</a:t>
                      </a:r>
                      <a:endParaRPr sz="1800" b="1">
                        <a:solidFill>
                          <a:srgbClr val="FFFFFF"/>
                        </a:solidFill>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002060"/>
                    </a:solidFill>
                  </a:tcPr>
                </a:tc>
                <a:tc>
                  <a:txBody>
                    <a:bodyPr/>
                    <a:lstStyle/>
                    <a:p>
                      <a:pPr marL="0" lvl="0" indent="0" algn="ctr" rtl="0">
                        <a:lnSpc>
                          <a:spcPct val="115000"/>
                        </a:lnSpc>
                        <a:spcBef>
                          <a:spcPts val="1200"/>
                        </a:spcBef>
                        <a:spcAft>
                          <a:spcPts val="1200"/>
                        </a:spcAft>
                        <a:buNone/>
                      </a:pPr>
                      <a:r>
                        <a:rPr lang="en-US" sz="1800" b="1">
                          <a:solidFill>
                            <a:srgbClr val="FFFFFF"/>
                          </a:solidFill>
                        </a:rPr>
                        <a:t>INDICAD.</a:t>
                      </a:r>
                      <a:endParaRPr sz="1800" b="1">
                        <a:solidFill>
                          <a:srgbClr val="FFFFFF"/>
                        </a:solidFill>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002060"/>
                    </a:solidFill>
                  </a:tcPr>
                </a:tc>
                <a:tc>
                  <a:txBody>
                    <a:bodyPr/>
                    <a:lstStyle/>
                    <a:p>
                      <a:pPr marL="0" lvl="0" indent="0" algn="ctr" rtl="0">
                        <a:lnSpc>
                          <a:spcPct val="115000"/>
                        </a:lnSpc>
                        <a:spcBef>
                          <a:spcPts val="1200"/>
                        </a:spcBef>
                        <a:spcAft>
                          <a:spcPts val="1200"/>
                        </a:spcAft>
                        <a:buNone/>
                      </a:pPr>
                      <a:r>
                        <a:rPr lang="en-US" sz="1800" b="1">
                          <a:solidFill>
                            <a:srgbClr val="FFFFFF"/>
                          </a:solidFill>
                        </a:rPr>
                        <a:t>META</a:t>
                      </a:r>
                      <a:endParaRPr sz="1800" b="1">
                        <a:solidFill>
                          <a:srgbClr val="FFFFFF"/>
                        </a:solidFill>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002060"/>
                    </a:solidFill>
                  </a:tcPr>
                </a:tc>
                <a:tc>
                  <a:txBody>
                    <a:bodyPr/>
                    <a:lstStyle/>
                    <a:p>
                      <a:pPr marL="0" lvl="0" indent="0" algn="ctr" rtl="0">
                        <a:lnSpc>
                          <a:spcPct val="115000"/>
                        </a:lnSpc>
                        <a:spcBef>
                          <a:spcPts val="1200"/>
                        </a:spcBef>
                        <a:spcAft>
                          <a:spcPts val="0"/>
                        </a:spcAft>
                        <a:buNone/>
                      </a:pPr>
                      <a:r>
                        <a:rPr lang="en-US" sz="1800" b="1">
                          <a:solidFill>
                            <a:srgbClr val="FFFFFF"/>
                          </a:solidFill>
                        </a:rPr>
                        <a:t>PRESUP.</a:t>
                      </a:r>
                      <a:endParaRPr sz="1800" b="1">
                        <a:solidFill>
                          <a:srgbClr val="FFFFFF"/>
                        </a:solidFill>
                      </a:endParaRPr>
                    </a:p>
                    <a:p>
                      <a:pPr marL="0" lvl="0" indent="0" algn="ctr" rtl="0">
                        <a:lnSpc>
                          <a:spcPct val="115000"/>
                        </a:lnSpc>
                        <a:spcBef>
                          <a:spcPts val="1200"/>
                        </a:spcBef>
                        <a:spcAft>
                          <a:spcPts val="1200"/>
                        </a:spcAft>
                        <a:buNone/>
                      </a:pPr>
                      <a:r>
                        <a:rPr lang="en-US" sz="1800" b="1">
                          <a:solidFill>
                            <a:srgbClr val="FFFFFF"/>
                          </a:solidFill>
                        </a:rPr>
                        <a:t>ASIG.</a:t>
                      </a:r>
                      <a:endParaRPr sz="1800" b="1">
                        <a:solidFill>
                          <a:srgbClr val="FFFFFF"/>
                        </a:solidFill>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002060"/>
                    </a:solidFill>
                  </a:tcPr>
                </a:tc>
                <a:tc>
                  <a:txBody>
                    <a:bodyPr/>
                    <a:lstStyle/>
                    <a:p>
                      <a:pPr marL="0" lvl="0" indent="0" algn="ctr" rtl="0">
                        <a:lnSpc>
                          <a:spcPct val="115000"/>
                        </a:lnSpc>
                        <a:spcBef>
                          <a:spcPts val="1200"/>
                        </a:spcBef>
                        <a:spcAft>
                          <a:spcPts val="1200"/>
                        </a:spcAft>
                        <a:buNone/>
                      </a:pPr>
                      <a:r>
                        <a:rPr lang="en-US" sz="1800" b="1">
                          <a:solidFill>
                            <a:srgbClr val="FFFFFF"/>
                          </a:solidFill>
                        </a:rPr>
                        <a:t>INDICAD.</a:t>
                      </a:r>
                      <a:endParaRPr sz="1800" b="1">
                        <a:solidFill>
                          <a:srgbClr val="FFFFFF"/>
                        </a:solidFill>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002060"/>
                    </a:solidFill>
                  </a:tcPr>
                </a:tc>
                <a:tc>
                  <a:txBody>
                    <a:bodyPr/>
                    <a:lstStyle/>
                    <a:p>
                      <a:pPr marL="0" lvl="0" indent="0" algn="ctr" rtl="0">
                        <a:lnSpc>
                          <a:spcPct val="115000"/>
                        </a:lnSpc>
                        <a:spcBef>
                          <a:spcPts val="1200"/>
                        </a:spcBef>
                        <a:spcAft>
                          <a:spcPts val="1200"/>
                        </a:spcAft>
                        <a:buNone/>
                      </a:pPr>
                      <a:r>
                        <a:rPr lang="en-US" sz="1800" b="1">
                          <a:solidFill>
                            <a:srgbClr val="FFFFFF"/>
                          </a:solidFill>
                        </a:rPr>
                        <a:t>META</a:t>
                      </a:r>
                      <a:endParaRPr sz="1800" b="1">
                        <a:solidFill>
                          <a:srgbClr val="FFFFFF"/>
                        </a:solidFill>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002060"/>
                    </a:solidFill>
                  </a:tcPr>
                </a:tc>
                <a:extLst>
                  <a:ext uri="{0D108BD9-81ED-4DB2-BD59-A6C34878D82A}">
                    <a16:rowId xmlns:a16="http://schemas.microsoft.com/office/drawing/2014/main" xmlns="" val="10001"/>
                  </a:ext>
                </a:extLst>
              </a:tr>
              <a:tr h="2448725">
                <a:tc>
                  <a:txBody>
                    <a:bodyPr/>
                    <a:lstStyle/>
                    <a:p>
                      <a:pPr marL="0" lvl="0" indent="0" algn="ctr" rtl="0">
                        <a:lnSpc>
                          <a:spcPct val="115000"/>
                        </a:lnSpc>
                        <a:spcBef>
                          <a:spcPts val="1200"/>
                        </a:spcBef>
                        <a:spcAft>
                          <a:spcPts val="1200"/>
                        </a:spcAft>
                        <a:buNone/>
                      </a:pPr>
                      <a:r>
                        <a:rPr lang="en-US" sz="2100"/>
                        <a:t>25</a:t>
                      </a:r>
                      <a:endParaRPr sz="2100"/>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FFFFFF"/>
                    </a:solidFill>
                  </a:tcPr>
                </a:tc>
                <a:tc>
                  <a:txBody>
                    <a:bodyPr/>
                    <a:lstStyle/>
                    <a:p>
                      <a:pPr marL="0" lvl="0" indent="0" algn="l" rtl="0">
                        <a:lnSpc>
                          <a:spcPct val="115000"/>
                        </a:lnSpc>
                        <a:spcBef>
                          <a:spcPts val="1200"/>
                        </a:spcBef>
                        <a:spcAft>
                          <a:spcPts val="1200"/>
                        </a:spcAft>
                        <a:buNone/>
                      </a:pPr>
                      <a:r>
                        <a:rPr lang="en-US" sz="2100" b="1"/>
                        <a:t>GESTIONAR LA ATENCIÓN DE APELACIONES DE RECLAMOS, SANCIONES Y CONTROVERSIAS</a:t>
                      </a:r>
                      <a:endParaRPr sz="2100"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FFFFFF"/>
                    </a:solidFill>
                  </a:tcPr>
                </a:tc>
                <a:tc>
                  <a:txBody>
                    <a:bodyPr/>
                    <a:lstStyle/>
                    <a:p>
                      <a:pPr marL="0" lvl="0" indent="0" algn="just" rtl="0">
                        <a:lnSpc>
                          <a:spcPct val="115000"/>
                        </a:lnSpc>
                        <a:spcBef>
                          <a:spcPts val="1200"/>
                        </a:spcBef>
                        <a:spcAft>
                          <a:spcPts val="1200"/>
                        </a:spcAft>
                        <a:buNone/>
                      </a:pPr>
                      <a:r>
                        <a:rPr lang="en-US" sz="2100"/>
                        <a:t>En Plan de Acción permite ejecutar las acciones para atender los requerimientos de soporte a STOR asegurando que los usuarios obtengan un pronunciamiento oportuno y sin errores.</a:t>
                      </a:r>
                      <a:endParaRPr sz="2100"/>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1200"/>
                        </a:spcBef>
                        <a:spcAft>
                          <a:spcPts val="1200"/>
                        </a:spcAft>
                        <a:buNone/>
                      </a:pPr>
                      <a:r>
                        <a:rPr lang="en-US" sz="2100"/>
                        <a:t>STOR</a:t>
                      </a:r>
                      <a:endParaRPr sz="2100"/>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FFFFFF"/>
                    </a:solidFill>
                  </a:tcPr>
                </a:tc>
                <a:tc>
                  <a:txBody>
                    <a:bodyPr/>
                    <a:lstStyle/>
                    <a:p>
                      <a:pPr marL="0" lvl="0" indent="0" algn="just" rtl="0">
                        <a:lnSpc>
                          <a:spcPct val="115000"/>
                        </a:lnSpc>
                        <a:spcBef>
                          <a:spcPts val="1200"/>
                        </a:spcBef>
                        <a:spcAft>
                          <a:spcPts val="1200"/>
                        </a:spcAft>
                        <a:buNone/>
                      </a:pPr>
                      <a:r>
                        <a:rPr lang="en-US" sz="2100"/>
                        <a:t>PO8: Solución de Apelaciones y Controversias en Energía y Minería</a:t>
                      </a:r>
                      <a:endParaRPr sz="2100"/>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FFFFFF"/>
                    </a:solidFill>
                  </a:tcPr>
                </a:tc>
                <a:tc>
                  <a:txBody>
                    <a:bodyPr/>
                    <a:lstStyle/>
                    <a:p>
                      <a:pPr marL="0" lvl="0" indent="0" algn="just" rtl="0">
                        <a:lnSpc>
                          <a:spcPct val="115000"/>
                        </a:lnSpc>
                        <a:spcBef>
                          <a:spcPts val="1200"/>
                        </a:spcBef>
                        <a:spcAft>
                          <a:spcPts val="1200"/>
                        </a:spcAft>
                        <a:buNone/>
                      </a:pPr>
                      <a:r>
                        <a:rPr lang="en-US" sz="2100"/>
                        <a:t>Cumplir con atender las actividades requeridas de soporte a STOR, programados en el periodo</a:t>
                      </a:r>
                      <a:endParaRPr sz="2100"/>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1200"/>
                        </a:spcBef>
                        <a:spcAft>
                          <a:spcPts val="1200"/>
                        </a:spcAft>
                        <a:buNone/>
                      </a:pPr>
                      <a:r>
                        <a:rPr lang="en-US" sz="2100"/>
                        <a:t>Requeri-miento Atendido</a:t>
                      </a:r>
                      <a:endParaRPr sz="2100"/>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1200"/>
                        </a:spcBef>
                        <a:spcAft>
                          <a:spcPts val="1200"/>
                        </a:spcAft>
                        <a:buNone/>
                      </a:pPr>
                      <a:r>
                        <a:rPr lang="en-US" sz="2100"/>
                        <a:t>4</a:t>
                      </a:r>
                      <a:endParaRPr sz="2100"/>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1200"/>
                        </a:spcBef>
                        <a:spcAft>
                          <a:spcPts val="1200"/>
                        </a:spcAft>
                        <a:buNone/>
                      </a:pPr>
                      <a:r>
                        <a:rPr lang="en-US" sz="2100"/>
                        <a:t>% de ejecución</a:t>
                      </a:r>
                      <a:endParaRPr sz="2100"/>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1200"/>
                        </a:spcBef>
                        <a:spcAft>
                          <a:spcPts val="1200"/>
                        </a:spcAft>
                        <a:buNone/>
                      </a:pPr>
                      <a:r>
                        <a:rPr lang="en-US" sz="2100"/>
                        <a:t>100%</a:t>
                      </a:r>
                      <a:endParaRPr sz="2100"/>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1200"/>
                        </a:spcBef>
                        <a:spcAft>
                          <a:spcPts val="0"/>
                        </a:spcAft>
                        <a:buNone/>
                      </a:pPr>
                      <a:r>
                        <a:rPr lang="en-US" sz="2100"/>
                        <a:t>S/.</a:t>
                      </a:r>
                      <a:endParaRPr sz="2100"/>
                    </a:p>
                    <a:p>
                      <a:pPr marL="0" lvl="0" indent="0" algn="ctr" rtl="0">
                        <a:lnSpc>
                          <a:spcPct val="115000"/>
                        </a:lnSpc>
                        <a:spcBef>
                          <a:spcPts val="1200"/>
                        </a:spcBef>
                        <a:spcAft>
                          <a:spcPts val="1200"/>
                        </a:spcAft>
                        <a:buNone/>
                      </a:pPr>
                      <a:r>
                        <a:rPr lang="en-US" sz="2100"/>
                        <a:t>70,800.0</a:t>
                      </a:r>
                      <a:endParaRPr sz="2100"/>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1200"/>
                        </a:spcBef>
                        <a:spcAft>
                          <a:spcPts val="1200"/>
                        </a:spcAft>
                        <a:buNone/>
                      </a:pPr>
                      <a:r>
                        <a:rPr lang="en-US" sz="2100"/>
                        <a:t>% de ejecución</a:t>
                      </a:r>
                      <a:endParaRPr sz="2100"/>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1200"/>
                        </a:spcBef>
                        <a:spcAft>
                          <a:spcPts val="1200"/>
                        </a:spcAft>
                        <a:buNone/>
                      </a:pPr>
                      <a:r>
                        <a:rPr lang="en-US" sz="2100"/>
                        <a:t>&gt; 90%</a:t>
                      </a:r>
                      <a:endParaRPr sz="2100"/>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xmlns="" val="10002"/>
                  </a:ext>
                </a:extLst>
              </a:tr>
            </a:tbl>
          </a:graphicData>
        </a:graphic>
      </p:graphicFrame>
      <p:sp>
        <p:nvSpPr>
          <p:cNvPr id="252" name="Google Shape;252;p13"/>
          <p:cNvSpPr/>
          <p:nvPr/>
        </p:nvSpPr>
        <p:spPr>
          <a:xfrm>
            <a:off x="8339687" y="2348344"/>
            <a:ext cx="1608600" cy="6245201"/>
          </a:xfrm>
          <a:prstGeom prst="rect">
            <a:avLst/>
          </a:prstGeom>
          <a:noFill/>
          <a:ln w="7620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96a74fe2b9_0_0"/>
          <p:cNvSpPr/>
          <p:nvPr/>
        </p:nvSpPr>
        <p:spPr>
          <a:xfrm>
            <a:off x="-27708" y="1922740"/>
            <a:ext cx="18315600" cy="6335700"/>
          </a:xfrm>
          <a:prstGeom prst="rect">
            <a:avLst/>
          </a:pr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g96a74fe2b9_0_0"/>
          <p:cNvSpPr txBox="1"/>
          <p:nvPr/>
        </p:nvSpPr>
        <p:spPr>
          <a:xfrm>
            <a:off x="1295400" y="3848813"/>
            <a:ext cx="5946600" cy="870900"/>
          </a:xfrm>
          <a:prstGeom prst="rect">
            <a:avLst/>
          </a:prstGeom>
          <a:noFill/>
          <a:ln>
            <a:noFill/>
          </a:ln>
        </p:spPr>
        <p:txBody>
          <a:bodyPr spcFirstLastPara="1" wrap="square" lIns="0" tIns="0" rIns="0" bIns="0" anchor="t" anchorCtr="0">
            <a:noAutofit/>
          </a:bodyPr>
          <a:lstStyle/>
          <a:p>
            <a:pPr marL="0" marR="0" lvl="0" indent="0" algn="l" rtl="0">
              <a:lnSpc>
                <a:spcPct val="78737"/>
              </a:lnSpc>
              <a:spcBef>
                <a:spcPts val="0"/>
              </a:spcBef>
              <a:spcAft>
                <a:spcPts val="0"/>
              </a:spcAft>
              <a:buNone/>
            </a:pPr>
            <a:r>
              <a:rPr lang="en-US" sz="8000" b="1">
                <a:solidFill>
                  <a:srgbClr val="7E6B73"/>
                </a:solidFill>
                <a:latin typeface="Open Sans"/>
                <a:ea typeface="Open Sans"/>
                <a:cs typeface="Open Sans"/>
                <a:sym typeface="Open Sans"/>
              </a:rPr>
              <a:t>PIA</a:t>
            </a:r>
            <a:endParaRPr sz="8000" b="1">
              <a:solidFill>
                <a:srgbClr val="7E6B73"/>
              </a:solidFill>
              <a:latin typeface="Open Sans"/>
              <a:ea typeface="Open Sans"/>
              <a:cs typeface="Open Sans"/>
              <a:sym typeface="Open Sans"/>
            </a:endParaRPr>
          </a:p>
        </p:txBody>
      </p:sp>
      <p:sp>
        <p:nvSpPr>
          <p:cNvPr id="259" name="Google Shape;259;g96a74fe2b9_0_0"/>
          <p:cNvSpPr/>
          <p:nvPr/>
        </p:nvSpPr>
        <p:spPr>
          <a:xfrm>
            <a:off x="1295400" y="5719637"/>
            <a:ext cx="13057800" cy="769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b="1">
                <a:solidFill>
                  <a:schemeClr val="dk1"/>
                </a:solidFill>
                <a:latin typeface="Calibri"/>
                <a:ea typeface="Calibri"/>
                <a:cs typeface="Calibri"/>
                <a:sym typeface="Calibri"/>
              </a:rPr>
              <a:t>PRESUPUESTO INICIAL DE APERTURA</a:t>
            </a:r>
            <a:endParaRPr sz="4400" b="1">
              <a:solidFill>
                <a:schemeClr val="dk1"/>
              </a:solidFill>
              <a:latin typeface="Calibri"/>
              <a:ea typeface="Calibri"/>
              <a:cs typeface="Calibri"/>
              <a:sym typeface="Calibri"/>
            </a:endParaRPr>
          </a:p>
        </p:txBody>
      </p:sp>
      <p:sp>
        <p:nvSpPr>
          <p:cNvPr id="260" name="Google Shape;260;g96a74fe2b9_0_0"/>
          <p:cNvSpPr/>
          <p:nvPr/>
        </p:nvSpPr>
        <p:spPr>
          <a:xfrm>
            <a:off x="1295400" y="4876722"/>
            <a:ext cx="5946600" cy="169500"/>
          </a:xfrm>
          <a:prstGeom prst="rect">
            <a:avLst/>
          </a:prstGeom>
          <a:solidFill>
            <a:srgbClr val="FFC000"/>
          </a:solid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1" name="Google Shape;261;g96a74fe2b9_0_0"/>
          <p:cNvSpPr/>
          <p:nvPr/>
        </p:nvSpPr>
        <p:spPr>
          <a:xfrm>
            <a:off x="1" y="-103909"/>
            <a:ext cx="18288000" cy="20265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2" name="Google Shape;262;g96a74fe2b9_0_0"/>
          <p:cNvSpPr/>
          <p:nvPr/>
        </p:nvSpPr>
        <p:spPr>
          <a:xfrm>
            <a:off x="34637" y="8258528"/>
            <a:ext cx="18288000" cy="20265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g96a74fe2b9_0_9"/>
          <p:cNvSpPr/>
          <p:nvPr/>
        </p:nvSpPr>
        <p:spPr>
          <a:xfrm>
            <a:off x="-292100" y="8866236"/>
            <a:ext cx="18986400" cy="1730475"/>
          </a:xfrm>
          <a:prstGeom prst="rect">
            <a:avLst/>
          </a:prstGeom>
          <a:solidFill>
            <a:srgbClr val="F8AC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g96a74fe2b9_0_9"/>
          <p:cNvGrpSpPr/>
          <p:nvPr/>
        </p:nvGrpSpPr>
        <p:grpSpPr>
          <a:xfrm>
            <a:off x="1028700" y="971550"/>
            <a:ext cx="16192575" cy="1085850"/>
            <a:chOff x="0" y="-76200"/>
            <a:chExt cx="21590100" cy="1447800"/>
          </a:xfrm>
        </p:grpSpPr>
        <p:sp>
          <p:nvSpPr>
            <p:cNvPr id="271" name="Google Shape;271;g96a74fe2b9_0_9"/>
            <p:cNvSpPr/>
            <p:nvPr/>
          </p:nvSpPr>
          <p:spPr>
            <a:xfrm>
              <a:off x="0" y="1219200"/>
              <a:ext cx="21590100" cy="152400"/>
            </a:xfrm>
            <a:prstGeom prst="rect">
              <a:avLst/>
            </a:prstGeom>
            <a:solidFill>
              <a:srgbClr val="F8AC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g96a74fe2b9_0_9"/>
            <p:cNvSpPr txBox="1"/>
            <p:nvPr/>
          </p:nvSpPr>
          <p:spPr>
            <a:xfrm>
              <a:off x="0" y="-76200"/>
              <a:ext cx="16641300" cy="1006500"/>
            </a:xfrm>
            <a:prstGeom prst="rect">
              <a:avLst/>
            </a:prstGeom>
            <a:noFill/>
            <a:ln>
              <a:noFill/>
            </a:ln>
          </p:spPr>
          <p:txBody>
            <a:bodyPr spcFirstLastPara="1" wrap="square" lIns="0" tIns="0" rIns="0" bIns="0" anchor="t" anchorCtr="0">
              <a:noAutofit/>
            </a:bodyPr>
            <a:lstStyle/>
            <a:p>
              <a:pPr marL="0" marR="0" lvl="0" indent="0" algn="l" rtl="0">
                <a:lnSpc>
                  <a:spcPct val="139977"/>
                </a:lnSpc>
                <a:spcBef>
                  <a:spcPts val="0"/>
                </a:spcBef>
                <a:spcAft>
                  <a:spcPts val="0"/>
                </a:spcAft>
                <a:buNone/>
              </a:pPr>
              <a:r>
                <a:rPr lang="en-US" sz="4500" b="1">
                  <a:solidFill>
                    <a:srgbClr val="7E6B73"/>
                  </a:solidFill>
                  <a:latin typeface="Open Sans"/>
                  <a:ea typeface="Open Sans"/>
                  <a:cs typeface="Open Sans"/>
                  <a:sym typeface="Open Sans"/>
                </a:rPr>
                <a:t>PIA 2020</a:t>
              </a:r>
              <a:endParaRPr sz="4500" b="1">
                <a:solidFill>
                  <a:srgbClr val="7E6B73"/>
                </a:solidFill>
                <a:latin typeface="Open Sans"/>
                <a:ea typeface="Open Sans"/>
                <a:cs typeface="Open Sans"/>
                <a:sym typeface="Open Sans"/>
              </a:endParaRPr>
            </a:p>
          </p:txBody>
        </p:sp>
      </p:grpSp>
      <p:sp>
        <p:nvSpPr>
          <p:cNvPr id="273" name="Google Shape;273;g96a74fe2b9_0_9"/>
          <p:cNvSpPr/>
          <p:nvPr/>
        </p:nvSpPr>
        <p:spPr>
          <a:xfrm>
            <a:off x="1199925" y="2381100"/>
            <a:ext cx="16192500" cy="1047900"/>
          </a:xfrm>
          <a:prstGeom prst="rect">
            <a:avLst/>
          </a:prstGeom>
          <a:noFill/>
          <a:ln>
            <a:noFill/>
          </a:ln>
        </p:spPr>
        <p:txBody>
          <a:bodyPr spcFirstLastPara="1" wrap="square" lIns="91425" tIns="45700" rIns="91425" bIns="45700" anchor="t" anchorCtr="0">
            <a:noAutofit/>
          </a:bodyPr>
          <a:lstStyle/>
          <a:p>
            <a:pPr marL="0" marR="0" lvl="0" indent="0" algn="just" rtl="0">
              <a:lnSpc>
                <a:spcPct val="115000"/>
              </a:lnSpc>
              <a:spcBef>
                <a:spcPts val="0"/>
              </a:spcBef>
              <a:spcAft>
                <a:spcPts val="0"/>
              </a:spcAft>
              <a:buNone/>
            </a:pPr>
            <a:r>
              <a:rPr lang="en-US" sz="2800" dirty="0" err="1">
                <a:solidFill>
                  <a:schemeClr val="dk1"/>
                </a:solidFill>
                <a:latin typeface="Calibri"/>
                <a:ea typeface="Calibri"/>
                <a:cs typeface="Calibri"/>
                <a:sym typeface="Calibri"/>
              </a:rPr>
              <a:t>En</a:t>
            </a:r>
            <a:r>
              <a:rPr lang="en-US" sz="2800" dirty="0">
                <a:solidFill>
                  <a:schemeClr val="dk1"/>
                </a:solidFill>
                <a:latin typeface="Calibri"/>
                <a:ea typeface="Calibri"/>
                <a:cs typeface="Calibri"/>
                <a:sym typeface="Calibri"/>
              </a:rPr>
              <a:t> el </a:t>
            </a:r>
            <a:r>
              <a:rPr lang="en-US" sz="2800" dirty="0" err="1">
                <a:solidFill>
                  <a:schemeClr val="dk1"/>
                </a:solidFill>
                <a:latin typeface="Calibri"/>
                <a:ea typeface="Calibri"/>
                <a:cs typeface="Calibri"/>
                <a:sym typeface="Calibri"/>
              </a:rPr>
              <a:t>programa</a:t>
            </a:r>
            <a:r>
              <a:rPr lang="en-US" sz="2800" dirty="0">
                <a:solidFill>
                  <a:schemeClr val="dk1"/>
                </a:solidFill>
                <a:latin typeface="Calibri"/>
                <a:ea typeface="Calibri"/>
                <a:cs typeface="Calibri"/>
                <a:sym typeface="Calibri"/>
              </a:rPr>
              <a:t> </a:t>
            </a:r>
            <a:r>
              <a:rPr lang="en-US" sz="2800" dirty="0" err="1">
                <a:solidFill>
                  <a:schemeClr val="dk1"/>
                </a:solidFill>
                <a:latin typeface="Calibri"/>
                <a:ea typeface="Calibri"/>
                <a:cs typeface="Calibri"/>
                <a:sym typeface="Calibri"/>
              </a:rPr>
              <a:t>presupuestal</a:t>
            </a:r>
            <a:r>
              <a:rPr lang="en-US" sz="2800" dirty="0">
                <a:solidFill>
                  <a:schemeClr val="dk1"/>
                </a:solidFill>
                <a:latin typeface="Calibri"/>
                <a:ea typeface="Calibri"/>
                <a:cs typeface="Calibri"/>
                <a:sym typeface="Calibri"/>
              </a:rPr>
              <a:t> OSINERGMIN </a:t>
            </a:r>
            <a:r>
              <a:rPr lang="en-US" sz="2800" dirty="0" err="1">
                <a:solidFill>
                  <a:schemeClr val="dk1"/>
                </a:solidFill>
                <a:latin typeface="Calibri"/>
                <a:ea typeface="Calibri"/>
                <a:cs typeface="Calibri"/>
                <a:sym typeface="Calibri"/>
              </a:rPr>
              <a:t>detalla</a:t>
            </a:r>
            <a:r>
              <a:rPr lang="en-US" sz="2800" dirty="0">
                <a:solidFill>
                  <a:schemeClr val="dk1"/>
                </a:solidFill>
                <a:latin typeface="Calibri"/>
                <a:ea typeface="Calibri"/>
                <a:cs typeface="Calibri"/>
                <a:sym typeface="Calibri"/>
              </a:rPr>
              <a:t> los “</a:t>
            </a:r>
            <a:r>
              <a:rPr lang="en-US" sz="2800" dirty="0" err="1">
                <a:solidFill>
                  <a:schemeClr val="dk1"/>
                </a:solidFill>
                <a:latin typeface="Calibri"/>
                <a:ea typeface="Calibri"/>
                <a:cs typeface="Calibri"/>
                <a:sym typeface="Calibri"/>
              </a:rPr>
              <a:t>productos</a:t>
            </a:r>
            <a:r>
              <a:rPr lang="en-US" sz="2800" dirty="0">
                <a:solidFill>
                  <a:schemeClr val="dk1"/>
                </a:solidFill>
                <a:latin typeface="Calibri"/>
                <a:ea typeface="Calibri"/>
                <a:cs typeface="Calibri"/>
                <a:sym typeface="Calibri"/>
              </a:rPr>
              <a:t>” o </a:t>
            </a:r>
            <a:r>
              <a:rPr lang="en-US" sz="2800" dirty="0" err="1">
                <a:solidFill>
                  <a:schemeClr val="dk1"/>
                </a:solidFill>
                <a:latin typeface="Calibri"/>
                <a:ea typeface="Calibri"/>
                <a:cs typeface="Calibri"/>
                <a:sym typeface="Calibri"/>
              </a:rPr>
              <a:t>servicios</a:t>
            </a:r>
            <a:r>
              <a:rPr lang="en-US" sz="2800" dirty="0">
                <a:solidFill>
                  <a:schemeClr val="dk1"/>
                </a:solidFill>
                <a:latin typeface="Calibri"/>
                <a:ea typeface="Calibri"/>
                <a:cs typeface="Calibri"/>
                <a:sym typeface="Calibri"/>
              </a:rPr>
              <a:t> que </a:t>
            </a:r>
            <a:r>
              <a:rPr lang="en-US" sz="2800" dirty="0" err="1">
                <a:solidFill>
                  <a:schemeClr val="dk1"/>
                </a:solidFill>
                <a:latin typeface="Calibri"/>
                <a:ea typeface="Calibri"/>
                <a:cs typeface="Calibri"/>
                <a:sym typeface="Calibri"/>
              </a:rPr>
              <a:t>éste</a:t>
            </a:r>
            <a:r>
              <a:rPr lang="en-US" sz="2800" dirty="0">
                <a:solidFill>
                  <a:schemeClr val="dk1"/>
                </a:solidFill>
                <a:latin typeface="Calibri"/>
                <a:ea typeface="Calibri"/>
                <a:cs typeface="Calibri"/>
                <a:sym typeface="Calibri"/>
              </a:rPr>
              <a:t> debe </a:t>
            </a:r>
            <a:r>
              <a:rPr lang="en-US" sz="2800" dirty="0" err="1">
                <a:solidFill>
                  <a:schemeClr val="dk1"/>
                </a:solidFill>
                <a:latin typeface="Calibri"/>
                <a:ea typeface="Calibri"/>
                <a:cs typeface="Calibri"/>
                <a:sym typeface="Calibri"/>
              </a:rPr>
              <a:t>entregar</a:t>
            </a:r>
            <a:r>
              <a:rPr lang="en-US" sz="2800" dirty="0">
                <a:solidFill>
                  <a:schemeClr val="dk1"/>
                </a:solidFill>
                <a:latin typeface="Calibri"/>
                <a:ea typeface="Calibri"/>
                <a:cs typeface="Calibri"/>
                <a:sym typeface="Calibri"/>
              </a:rPr>
              <a:t> a la </a:t>
            </a:r>
            <a:r>
              <a:rPr lang="en-US" sz="2800" dirty="0" err="1">
                <a:solidFill>
                  <a:schemeClr val="dk1"/>
                </a:solidFill>
                <a:latin typeface="Calibri"/>
                <a:ea typeface="Calibri"/>
                <a:cs typeface="Calibri"/>
                <a:sym typeface="Calibri"/>
              </a:rPr>
              <a:t>sociedad</a:t>
            </a:r>
            <a:r>
              <a:rPr lang="en-US" sz="2800" dirty="0">
                <a:solidFill>
                  <a:schemeClr val="dk1"/>
                </a:solidFill>
                <a:latin typeface="Calibri"/>
                <a:ea typeface="Calibri"/>
                <a:cs typeface="Calibri"/>
                <a:sym typeface="Calibri"/>
              </a:rPr>
              <a:t>. </a:t>
            </a:r>
            <a:r>
              <a:rPr lang="en-US" sz="2800" dirty="0" err="1">
                <a:solidFill>
                  <a:schemeClr val="dk1"/>
                </a:solidFill>
                <a:latin typeface="Calibri"/>
                <a:ea typeface="Calibri"/>
                <a:cs typeface="Calibri"/>
                <a:sym typeface="Calibri"/>
              </a:rPr>
              <a:t>Pertenece</a:t>
            </a:r>
            <a:r>
              <a:rPr lang="en-US" sz="2800" dirty="0">
                <a:solidFill>
                  <a:schemeClr val="dk1"/>
                </a:solidFill>
                <a:latin typeface="Calibri"/>
                <a:ea typeface="Calibri"/>
                <a:cs typeface="Calibri"/>
                <a:sym typeface="Calibri"/>
              </a:rPr>
              <a:t> al sector de la </a:t>
            </a:r>
            <a:r>
              <a:rPr lang="en-US" sz="2800" dirty="0" err="1">
                <a:solidFill>
                  <a:schemeClr val="dk1"/>
                </a:solidFill>
                <a:latin typeface="Calibri"/>
                <a:ea typeface="Calibri"/>
                <a:cs typeface="Calibri"/>
                <a:sym typeface="Calibri"/>
              </a:rPr>
              <a:t>Presidencia</a:t>
            </a:r>
            <a:r>
              <a:rPr lang="en-US" sz="2800" dirty="0">
                <a:solidFill>
                  <a:schemeClr val="dk1"/>
                </a:solidFill>
                <a:latin typeface="Calibri"/>
                <a:ea typeface="Calibri"/>
                <a:cs typeface="Calibri"/>
                <a:sym typeface="Calibri"/>
              </a:rPr>
              <a:t> del </a:t>
            </a:r>
            <a:r>
              <a:rPr lang="en-US" sz="2800" dirty="0" err="1">
                <a:solidFill>
                  <a:schemeClr val="dk1"/>
                </a:solidFill>
                <a:latin typeface="Calibri"/>
                <a:ea typeface="Calibri"/>
                <a:cs typeface="Calibri"/>
                <a:sym typeface="Calibri"/>
              </a:rPr>
              <a:t>Consejo</a:t>
            </a:r>
            <a:r>
              <a:rPr lang="en-US" sz="2800" dirty="0">
                <a:solidFill>
                  <a:schemeClr val="dk1"/>
                </a:solidFill>
                <a:latin typeface="Calibri"/>
                <a:ea typeface="Calibri"/>
                <a:cs typeface="Calibri"/>
                <a:sym typeface="Calibri"/>
              </a:rPr>
              <a:t> de </a:t>
            </a:r>
            <a:r>
              <a:rPr lang="en-US" sz="2800" dirty="0" err="1">
                <a:solidFill>
                  <a:schemeClr val="dk1"/>
                </a:solidFill>
                <a:latin typeface="Calibri"/>
                <a:ea typeface="Calibri"/>
                <a:cs typeface="Calibri"/>
                <a:sym typeface="Calibri"/>
              </a:rPr>
              <a:t>Ministros</a:t>
            </a:r>
            <a:r>
              <a:rPr lang="en-US" sz="2800" dirty="0">
                <a:solidFill>
                  <a:schemeClr val="dk1"/>
                </a:solidFill>
                <a:latin typeface="Calibri"/>
                <a:ea typeface="Calibri"/>
                <a:cs typeface="Calibri"/>
                <a:sym typeface="Calibri"/>
              </a:rPr>
              <a:t> (PCM). </a:t>
            </a:r>
            <a:r>
              <a:rPr lang="en-US" sz="2800" dirty="0" err="1">
                <a:solidFill>
                  <a:schemeClr val="dk1"/>
                </a:solidFill>
                <a:latin typeface="Calibri"/>
                <a:ea typeface="Calibri"/>
                <a:cs typeface="Calibri"/>
                <a:sym typeface="Calibri"/>
              </a:rPr>
              <a:t>En</a:t>
            </a:r>
            <a:r>
              <a:rPr lang="en-US" sz="2800" dirty="0">
                <a:solidFill>
                  <a:schemeClr val="dk1"/>
                </a:solidFill>
                <a:latin typeface="Calibri"/>
                <a:ea typeface="Calibri"/>
                <a:cs typeface="Calibri"/>
                <a:sym typeface="Calibri"/>
              </a:rPr>
              <a:t> </a:t>
            </a:r>
            <a:r>
              <a:rPr lang="en-US" sz="2800" dirty="0" err="1">
                <a:solidFill>
                  <a:schemeClr val="dk1"/>
                </a:solidFill>
                <a:latin typeface="Calibri"/>
                <a:ea typeface="Calibri"/>
                <a:cs typeface="Calibri"/>
                <a:sym typeface="Calibri"/>
              </a:rPr>
              <a:t>enero</a:t>
            </a:r>
            <a:r>
              <a:rPr lang="en-US" sz="2800" dirty="0">
                <a:solidFill>
                  <a:schemeClr val="dk1"/>
                </a:solidFill>
                <a:latin typeface="Calibri"/>
                <a:ea typeface="Calibri"/>
                <a:cs typeface="Calibri"/>
                <a:sym typeface="Calibri"/>
              </a:rPr>
              <a:t> del </a:t>
            </a:r>
            <a:r>
              <a:rPr lang="en-US" sz="2800" dirty="0" err="1">
                <a:solidFill>
                  <a:schemeClr val="dk1"/>
                </a:solidFill>
                <a:latin typeface="Calibri"/>
                <a:ea typeface="Calibri"/>
                <a:cs typeface="Calibri"/>
                <a:sym typeface="Calibri"/>
              </a:rPr>
              <a:t>presente</a:t>
            </a:r>
            <a:r>
              <a:rPr lang="en-US" sz="2800" dirty="0">
                <a:solidFill>
                  <a:schemeClr val="dk1"/>
                </a:solidFill>
                <a:latin typeface="Calibri"/>
                <a:ea typeface="Calibri"/>
                <a:cs typeface="Calibri"/>
                <a:sym typeface="Calibri"/>
              </a:rPr>
              <a:t> </a:t>
            </a:r>
            <a:r>
              <a:rPr lang="en-US" sz="2800" dirty="0" err="1">
                <a:solidFill>
                  <a:schemeClr val="dk1"/>
                </a:solidFill>
                <a:latin typeface="Calibri"/>
                <a:ea typeface="Calibri"/>
                <a:cs typeface="Calibri"/>
                <a:sym typeface="Calibri"/>
              </a:rPr>
              <a:t>año</a:t>
            </a:r>
            <a:r>
              <a:rPr lang="en-US" sz="2800" dirty="0">
                <a:solidFill>
                  <a:schemeClr val="dk1"/>
                </a:solidFill>
                <a:latin typeface="Calibri"/>
                <a:ea typeface="Calibri"/>
                <a:cs typeface="Calibri"/>
                <a:sym typeface="Calibri"/>
              </a:rPr>
              <a:t>, se </a:t>
            </a:r>
            <a:r>
              <a:rPr lang="en-US" sz="2800" dirty="0" err="1">
                <a:solidFill>
                  <a:schemeClr val="dk1"/>
                </a:solidFill>
                <a:latin typeface="Calibri"/>
                <a:ea typeface="Calibri"/>
                <a:cs typeface="Calibri"/>
                <a:sym typeface="Calibri"/>
              </a:rPr>
              <a:t>aprobó</a:t>
            </a:r>
            <a:r>
              <a:rPr lang="en-US" sz="2800" dirty="0">
                <a:solidFill>
                  <a:schemeClr val="dk1"/>
                </a:solidFill>
                <a:latin typeface="Calibri"/>
                <a:ea typeface="Calibri"/>
                <a:cs typeface="Calibri"/>
                <a:sym typeface="Calibri"/>
              </a:rPr>
              <a:t> el </a:t>
            </a:r>
            <a:r>
              <a:rPr lang="en-US" sz="2800" dirty="0" err="1">
                <a:solidFill>
                  <a:schemeClr val="dk1"/>
                </a:solidFill>
                <a:latin typeface="Calibri"/>
                <a:ea typeface="Calibri"/>
                <a:cs typeface="Calibri"/>
                <a:sym typeface="Calibri"/>
              </a:rPr>
              <a:t>Presupuesto</a:t>
            </a:r>
            <a:r>
              <a:rPr lang="en-US" sz="2800" dirty="0">
                <a:solidFill>
                  <a:schemeClr val="dk1"/>
                </a:solidFill>
                <a:latin typeface="Calibri"/>
                <a:ea typeface="Calibri"/>
                <a:cs typeface="Calibri"/>
                <a:sym typeface="Calibri"/>
              </a:rPr>
              <a:t> </a:t>
            </a:r>
            <a:r>
              <a:rPr lang="en-US" sz="2800" dirty="0" err="1">
                <a:solidFill>
                  <a:schemeClr val="dk1"/>
                </a:solidFill>
                <a:latin typeface="Calibri"/>
                <a:ea typeface="Calibri"/>
                <a:cs typeface="Calibri"/>
                <a:sym typeface="Calibri"/>
              </a:rPr>
              <a:t>Institucional</a:t>
            </a:r>
            <a:r>
              <a:rPr lang="en-US" sz="2800" dirty="0">
                <a:solidFill>
                  <a:schemeClr val="dk1"/>
                </a:solidFill>
                <a:latin typeface="Calibri"/>
                <a:ea typeface="Calibri"/>
                <a:cs typeface="Calibri"/>
                <a:sym typeface="Calibri"/>
              </a:rPr>
              <a:t> de Apertura (PIA) </a:t>
            </a:r>
            <a:r>
              <a:rPr lang="en-US" sz="2800" dirty="0" err="1">
                <a:solidFill>
                  <a:schemeClr val="dk1"/>
                </a:solidFill>
                <a:latin typeface="Calibri"/>
                <a:ea typeface="Calibri"/>
                <a:cs typeface="Calibri"/>
                <a:sym typeface="Calibri"/>
              </a:rPr>
              <a:t>correspondiente</a:t>
            </a:r>
            <a:r>
              <a:rPr lang="en-US" sz="2800" dirty="0">
                <a:solidFill>
                  <a:schemeClr val="dk1"/>
                </a:solidFill>
                <a:latin typeface="Calibri"/>
                <a:ea typeface="Calibri"/>
                <a:cs typeface="Calibri"/>
                <a:sym typeface="Calibri"/>
              </a:rPr>
              <a:t> al </a:t>
            </a:r>
            <a:r>
              <a:rPr lang="en-US" sz="2800" dirty="0" err="1">
                <a:solidFill>
                  <a:schemeClr val="dk1"/>
                </a:solidFill>
                <a:latin typeface="Calibri"/>
                <a:ea typeface="Calibri"/>
                <a:cs typeface="Calibri"/>
                <a:sym typeface="Calibri"/>
              </a:rPr>
              <a:t>año</a:t>
            </a:r>
            <a:r>
              <a:rPr lang="en-US" sz="2800" dirty="0">
                <a:solidFill>
                  <a:schemeClr val="dk1"/>
                </a:solidFill>
                <a:latin typeface="Calibri"/>
                <a:ea typeface="Calibri"/>
                <a:cs typeface="Calibri"/>
                <a:sym typeface="Calibri"/>
              </a:rPr>
              <a:t> fiscal 2020, con un </a:t>
            </a:r>
            <a:r>
              <a:rPr lang="en-US" sz="2800" dirty="0" err="1">
                <a:solidFill>
                  <a:schemeClr val="dk1"/>
                </a:solidFill>
                <a:latin typeface="Calibri"/>
                <a:ea typeface="Calibri"/>
                <a:cs typeface="Calibri"/>
                <a:sym typeface="Calibri"/>
              </a:rPr>
              <a:t>monto</a:t>
            </a:r>
            <a:r>
              <a:rPr lang="en-US" sz="2800" dirty="0">
                <a:solidFill>
                  <a:schemeClr val="dk1"/>
                </a:solidFill>
                <a:latin typeface="Calibri"/>
                <a:ea typeface="Calibri"/>
                <a:cs typeface="Calibri"/>
                <a:sym typeface="Calibri"/>
              </a:rPr>
              <a:t> de S/. 522 476 078. </a:t>
            </a:r>
            <a:endParaRPr sz="2800" dirty="0">
              <a:solidFill>
                <a:schemeClr val="dk1"/>
              </a:solidFill>
              <a:latin typeface="Calibri"/>
              <a:ea typeface="Calibri"/>
              <a:cs typeface="Calibri"/>
              <a:sym typeface="Calibri"/>
            </a:endParaRPr>
          </a:p>
        </p:txBody>
      </p:sp>
      <p:graphicFrame>
        <p:nvGraphicFramePr>
          <p:cNvPr id="2" name="Tabla 1"/>
          <p:cNvGraphicFramePr>
            <a:graphicFrameLocks noGrp="1"/>
          </p:cNvGraphicFramePr>
          <p:nvPr>
            <p:extLst>
              <p:ext uri="{D42A27DB-BD31-4B8C-83A1-F6EECF244321}">
                <p14:modId xmlns:p14="http://schemas.microsoft.com/office/powerpoint/2010/main" xmlns="" val="3335644388"/>
              </p:ext>
            </p:extLst>
          </p:nvPr>
        </p:nvGraphicFramePr>
        <p:xfrm>
          <a:off x="6338455" y="5051859"/>
          <a:ext cx="5403272" cy="2442776"/>
        </p:xfrm>
        <a:graphic>
          <a:graphicData uri="http://schemas.openxmlformats.org/drawingml/2006/table">
            <a:tbl>
              <a:tblPr bandRow="1">
                <a:tableStyleId>{73125109-EAA2-4292-9FC6-7DAD2415C42B}</a:tableStyleId>
              </a:tblPr>
              <a:tblGrid>
                <a:gridCol w="2522968">
                  <a:extLst>
                    <a:ext uri="{9D8B030D-6E8A-4147-A177-3AD203B41FA5}">
                      <a16:colId xmlns:a16="http://schemas.microsoft.com/office/drawing/2014/main" xmlns="" val="907464831"/>
                    </a:ext>
                  </a:extLst>
                </a:gridCol>
                <a:gridCol w="2880304">
                  <a:extLst>
                    <a:ext uri="{9D8B030D-6E8A-4147-A177-3AD203B41FA5}">
                      <a16:colId xmlns:a16="http://schemas.microsoft.com/office/drawing/2014/main" xmlns="" val="4008787758"/>
                    </a:ext>
                  </a:extLst>
                </a:gridCol>
              </a:tblGrid>
              <a:tr h="673868">
                <a:tc>
                  <a:txBody>
                    <a:bodyPr/>
                    <a:lstStyle/>
                    <a:p>
                      <a:pPr algn="ctr">
                        <a:lnSpc>
                          <a:spcPct val="115000"/>
                        </a:lnSpc>
                        <a:spcAft>
                          <a:spcPts val="1000"/>
                        </a:spcAft>
                      </a:pPr>
                      <a:r>
                        <a:rPr lang="es-PE" sz="3200">
                          <a:effectLst/>
                        </a:rPr>
                        <a:t>AÑO</a:t>
                      </a:r>
                      <a:endParaRPr lang="en-US" sz="2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rgbClr val="92D050"/>
                    </a:solidFill>
                  </a:tcPr>
                </a:tc>
                <a:tc>
                  <a:txBody>
                    <a:bodyPr/>
                    <a:lstStyle/>
                    <a:p>
                      <a:pPr algn="ctr">
                        <a:lnSpc>
                          <a:spcPct val="115000"/>
                        </a:lnSpc>
                        <a:spcAft>
                          <a:spcPts val="1000"/>
                        </a:spcAft>
                      </a:pPr>
                      <a:r>
                        <a:rPr lang="es-PE" sz="3200" dirty="0">
                          <a:effectLst/>
                        </a:rPr>
                        <a:t>PIA</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rgbClr val="92D050"/>
                    </a:solidFill>
                  </a:tcPr>
                </a:tc>
                <a:extLst>
                  <a:ext uri="{0D108BD9-81ED-4DB2-BD59-A6C34878D82A}">
                    <a16:rowId xmlns:a16="http://schemas.microsoft.com/office/drawing/2014/main" xmlns="" val="2983208431"/>
                  </a:ext>
                </a:extLst>
              </a:tr>
              <a:tr h="589636">
                <a:tc>
                  <a:txBody>
                    <a:bodyPr/>
                    <a:lstStyle/>
                    <a:p>
                      <a:pPr algn="ctr">
                        <a:lnSpc>
                          <a:spcPct val="115000"/>
                        </a:lnSpc>
                        <a:spcAft>
                          <a:spcPts val="1000"/>
                        </a:spcAft>
                      </a:pPr>
                      <a:r>
                        <a:rPr lang="es-PE" sz="2800">
                          <a:effectLst/>
                        </a:rPr>
                        <a:t>2020</a:t>
                      </a:r>
                      <a:endParaRPr lang="en-US" sz="2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s-PE" sz="2800">
                          <a:effectLst/>
                        </a:rPr>
                        <a:t>S/.522 476 078</a:t>
                      </a:r>
                      <a:endParaRPr lang="en-US" sz="2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3590506944"/>
                  </a:ext>
                </a:extLst>
              </a:tr>
              <a:tr h="589636">
                <a:tc>
                  <a:txBody>
                    <a:bodyPr/>
                    <a:lstStyle/>
                    <a:p>
                      <a:pPr algn="ctr">
                        <a:lnSpc>
                          <a:spcPct val="115000"/>
                        </a:lnSpc>
                        <a:spcAft>
                          <a:spcPts val="1000"/>
                        </a:spcAft>
                      </a:pPr>
                      <a:r>
                        <a:rPr lang="es-PE" sz="2800">
                          <a:effectLst/>
                        </a:rPr>
                        <a:t>2019</a:t>
                      </a:r>
                      <a:endParaRPr lang="en-US" sz="2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s-PE" sz="2800" dirty="0">
                          <a:effectLst/>
                        </a:rPr>
                        <a:t>S/.394 761 828</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143739124"/>
                  </a:ext>
                </a:extLst>
              </a:tr>
              <a:tr h="589636">
                <a:tc>
                  <a:txBody>
                    <a:bodyPr/>
                    <a:lstStyle/>
                    <a:p>
                      <a:pPr algn="ctr">
                        <a:lnSpc>
                          <a:spcPct val="115000"/>
                        </a:lnSpc>
                        <a:spcAft>
                          <a:spcPts val="1000"/>
                        </a:spcAft>
                      </a:pPr>
                      <a:r>
                        <a:rPr lang="es-PE" sz="2800">
                          <a:effectLst/>
                        </a:rPr>
                        <a:t>2018</a:t>
                      </a:r>
                      <a:endParaRPr lang="en-US" sz="2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s-PE" sz="2800" dirty="0">
                          <a:effectLst/>
                        </a:rPr>
                        <a:t>S/.410 810 942</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95385907"/>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10"/>
          <p:cNvSpPr/>
          <p:nvPr/>
        </p:nvSpPr>
        <p:spPr>
          <a:xfrm>
            <a:off x="0" y="9303326"/>
            <a:ext cx="18288001" cy="180107"/>
          </a:xfrm>
          <a:prstGeom prst="rect">
            <a:avLst/>
          </a:prstGeom>
          <a:solidFill>
            <a:srgbClr val="F8AC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0"/>
          <p:cNvSpPr/>
          <p:nvPr/>
        </p:nvSpPr>
        <p:spPr>
          <a:xfrm>
            <a:off x="0" y="9535390"/>
            <a:ext cx="18288001" cy="772391"/>
          </a:xfrm>
          <a:prstGeom prst="rect">
            <a:avLst/>
          </a:prstGeom>
          <a:solidFill>
            <a:srgbClr val="002060"/>
          </a:solidFill>
          <a:ln w="9525" cap="flat" cmpd="sng">
            <a:solidFill>
              <a:srgbClr val="002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0"/>
          <p:cNvSpPr/>
          <p:nvPr/>
        </p:nvSpPr>
        <p:spPr>
          <a:xfrm>
            <a:off x="381000" y="316620"/>
            <a:ext cx="12115800" cy="1312200"/>
          </a:xfrm>
          <a:prstGeom prst="rect">
            <a:avLst/>
          </a:prstGeom>
          <a:noFill/>
          <a:ln>
            <a:noFill/>
          </a:ln>
        </p:spPr>
        <p:txBody>
          <a:bodyPr spcFirstLastPara="1" wrap="square" lIns="91425" tIns="45700" rIns="91425" bIns="45700" anchor="t" anchorCtr="0">
            <a:spAutoFit/>
          </a:bodyPr>
          <a:lstStyle/>
          <a:p>
            <a:pPr marL="914400" marR="0" lvl="2" indent="0" algn="l" rtl="0">
              <a:lnSpc>
                <a:spcPct val="115000"/>
              </a:lnSpc>
              <a:spcBef>
                <a:spcPts val="0"/>
              </a:spcBef>
              <a:spcAft>
                <a:spcPts val="0"/>
              </a:spcAft>
              <a:buNone/>
            </a:pPr>
            <a:r>
              <a:rPr lang="en-US" sz="3800" b="1" i="0" u="none" strike="noStrike" cap="none">
                <a:solidFill>
                  <a:srgbClr val="002060"/>
                </a:solidFill>
                <a:latin typeface="Arial"/>
                <a:ea typeface="Arial"/>
                <a:cs typeface="Arial"/>
                <a:sym typeface="Arial"/>
              </a:rPr>
              <a:t>Cadena de Valor de OSINERGMIN en el servicio eléctrico </a:t>
            </a:r>
            <a:endParaRPr sz="3800" b="1" i="0" u="none" strike="noStrike" cap="none">
              <a:solidFill>
                <a:srgbClr val="002060"/>
              </a:solidFill>
              <a:latin typeface="Arial"/>
              <a:ea typeface="Arial"/>
              <a:cs typeface="Arial"/>
              <a:sym typeface="Arial"/>
            </a:endParaRPr>
          </a:p>
        </p:txBody>
      </p:sp>
      <p:sp>
        <p:nvSpPr>
          <p:cNvPr id="282" name="Google Shape;282;p10"/>
          <p:cNvSpPr/>
          <p:nvPr/>
        </p:nvSpPr>
        <p:spPr>
          <a:xfrm>
            <a:off x="1371600" y="1688542"/>
            <a:ext cx="10591800" cy="102157"/>
          </a:xfrm>
          <a:prstGeom prst="rect">
            <a:avLst/>
          </a:prstGeom>
          <a:solidFill>
            <a:srgbClr val="F8AC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6" name="Tabla 5"/>
          <p:cNvGraphicFramePr>
            <a:graphicFrameLocks noGrp="1"/>
          </p:cNvGraphicFramePr>
          <p:nvPr>
            <p:extLst>
              <p:ext uri="{D42A27DB-BD31-4B8C-83A1-F6EECF244321}">
                <p14:modId xmlns:p14="http://schemas.microsoft.com/office/powerpoint/2010/main" xmlns="" val="3894022217"/>
              </p:ext>
            </p:extLst>
          </p:nvPr>
        </p:nvGraphicFramePr>
        <p:xfrm>
          <a:off x="1683328" y="2684900"/>
          <a:ext cx="14235544" cy="5942330"/>
        </p:xfrm>
        <a:graphic>
          <a:graphicData uri="http://schemas.openxmlformats.org/drawingml/2006/table">
            <a:tbl>
              <a:tblPr firstRow="1" firstCol="1" bandRow="1">
                <a:tableStyleId>{7E9639D4-E3E2-4D34-9284-5A2195B3D0D7}</a:tableStyleId>
              </a:tblPr>
              <a:tblGrid>
                <a:gridCol w="2309586">
                  <a:extLst>
                    <a:ext uri="{9D8B030D-6E8A-4147-A177-3AD203B41FA5}">
                      <a16:colId xmlns:a16="http://schemas.microsoft.com/office/drawing/2014/main" xmlns="" val="778327081"/>
                    </a:ext>
                  </a:extLst>
                </a:gridCol>
                <a:gridCol w="2530187">
                  <a:extLst>
                    <a:ext uri="{9D8B030D-6E8A-4147-A177-3AD203B41FA5}">
                      <a16:colId xmlns:a16="http://schemas.microsoft.com/office/drawing/2014/main" xmlns="" val="2831518972"/>
                    </a:ext>
                  </a:extLst>
                </a:gridCol>
                <a:gridCol w="2789111">
                  <a:extLst>
                    <a:ext uri="{9D8B030D-6E8A-4147-A177-3AD203B41FA5}">
                      <a16:colId xmlns:a16="http://schemas.microsoft.com/office/drawing/2014/main" xmlns="" val="946150565"/>
                    </a:ext>
                  </a:extLst>
                </a:gridCol>
                <a:gridCol w="3377382">
                  <a:extLst>
                    <a:ext uri="{9D8B030D-6E8A-4147-A177-3AD203B41FA5}">
                      <a16:colId xmlns:a16="http://schemas.microsoft.com/office/drawing/2014/main" xmlns="" val="3485056077"/>
                    </a:ext>
                  </a:extLst>
                </a:gridCol>
                <a:gridCol w="3229278">
                  <a:extLst>
                    <a:ext uri="{9D8B030D-6E8A-4147-A177-3AD203B41FA5}">
                      <a16:colId xmlns:a16="http://schemas.microsoft.com/office/drawing/2014/main" xmlns="" val="1288242751"/>
                    </a:ext>
                  </a:extLst>
                </a:gridCol>
              </a:tblGrid>
              <a:tr h="688657">
                <a:tc>
                  <a:txBody>
                    <a:bodyPr/>
                    <a:lstStyle/>
                    <a:p>
                      <a:pPr algn="ctr">
                        <a:lnSpc>
                          <a:spcPct val="107000"/>
                        </a:lnSpc>
                        <a:spcAft>
                          <a:spcPts val="0"/>
                        </a:spcAft>
                      </a:pPr>
                      <a:r>
                        <a:rPr lang="es-PE" sz="2800">
                          <a:effectLst/>
                        </a:rPr>
                        <a:t>INPUTS</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4663" marR="6466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s-PE" sz="2800">
                          <a:effectLst/>
                        </a:rPr>
                        <a:t>PROCESOS</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4663" marR="6466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s-PE" sz="2800" dirty="0">
                          <a:effectLst/>
                        </a:rPr>
                        <a:t>PRODUCTOS / SERVICIOS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4663" marR="6466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s-PE" sz="2800">
                          <a:effectLst/>
                        </a:rPr>
                        <a:t>RESULTADO INTERMEDIO</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4663" marR="6466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s-PE" sz="2800">
                          <a:effectLst/>
                        </a:rPr>
                        <a:t>RESULTADO FINAL</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4663" marR="6466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093871997"/>
                  </a:ext>
                </a:extLst>
              </a:tr>
              <a:tr h="3983206">
                <a:tc>
                  <a:txBody>
                    <a:bodyPr/>
                    <a:lstStyle/>
                    <a:p>
                      <a:pPr algn="l">
                        <a:lnSpc>
                          <a:spcPct val="150000"/>
                        </a:lnSpc>
                        <a:spcBef>
                          <a:spcPts val="1200"/>
                        </a:spcBef>
                        <a:spcAft>
                          <a:spcPts val="0"/>
                        </a:spcAft>
                      </a:pPr>
                      <a:r>
                        <a:rPr lang="es-PE" sz="2000" b="0" dirty="0">
                          <a:effectLst/>
                        </a:rPr>
                        <a:t>* Personal capacitado</a:t>
                      </a:r>
                      <a:endParaRPr lang="en-US" sz="2000" b="0" dirty="0">
                        <a:effectLst/>
                      </a:endParaRPr>
                    </a:p>
                    <a:p>
                      <a:pPr algn="l">
                        <a:lnSpc>
                          <a:spcPct val="150000"/>
                        </a:lnSpc>
                        <a:spcAft>
                          <a:spcPts val="0"/>
                        </a:spcAft>
                      </a:pPr>
                      <a:r>
                        <a:rPr lang="es-PE" sz="2000" b="0" dirty="0">
                          <a:effectLst/>
                        </a:rPr>
                        <a:t>*Contratistas (empresas especializadas ad hoc)</a:t>
                      </a:r>
                      <a:endParaRPr lang="en-US" sz="2000" b="0" dirty="0">
                        <a:effectLst/>
                      </a:endParaRPr>
                    </a:p>
                    <a:p>
                      <a:pPr algn="l">
                        <a:lnSpc>
                          <a:spcPct val="150000"/>
                        </a:lnSpc>
                        <a:spcAft>
                          <a:spcPts val="0"/>
                        </a:spcAft>
                      </a:pPr>
                      <a:r>
                        <a:rPr lang="es-PE" sz="2000" b="0" dirty="0">
                          <a:effectLst/>
                        </a:rPr>
                        <a:t>*Financiamiento</a:t>
                      </a:r>
                      <a:endParaRPr lang="en-US" sz="2000" b="0" dirty="0">
                        <a:effectLst/>
                      </a:endParaRPr>
                    </a:p>
                    <a:p>
                      <a:pPr algn="l">
                        <a:lnSpc>
                          <a:spcPct val="150000"/>
                        </a:lnSpc>
                        <a:spcAft>
                          <a:spcPts val="0"/>
                        </a:spcAft>
                      </a:pPr>
                      <a:r>
                        <a:rPr lang="es-PE" sz="2000" b="0" dirty="0">
                          <a:effectLst/>
                        </a:rPr>
                        <a:t>*Infraestructura </a:t>
                      </a:r>
                      <a:endParaRPr lang="en-US" sz="2000" b="0" dirty="0">
                        <a:effectLst/>
                      </a:endParaRPr>
                    </a:p>
                    <a:p>
                      <a:pPr algn="l">
                        <a:lnSpc>
                          <a:spcPct val="150000"/>
                        </a:lnSpc>
                        <a:spcAft>
                          <a:spcPts val="0"/>
                        </a:spcAft>
                      </a:pPr>
                      <a:r>
                        <a:rPr lang="es-PE" sz="2000" b="0" dirty="0">
                          <a:effectLst/>
                        </a:rPr>
                        <a:t>*Sistemas de información</a:t>
                      </a:r>
                      <a:endParaRPr lang="en-US" sz="2000" b="0" dirty="0">
                        <a:effectLst/>
                      </a:endParaRPr>
                    </a:p>
                    <a:p>
                      <a:pPr algn="l">
                        <a:lnSpc>
                          <a:spcPct val="150000"/>
                        </a:lnSpc>
                        <a:spcAft>
                          <a:spcPts val="0"/>
                        </a:spcAft>
                      </a:pPr>
                      <a:r>
                        <a:rPr lang="es-PE" sz="2000" b="0" dirty="0">
                          <a:effectLst/>
                        </a:rPr>
                        <a:t>*Logística  </a:t>
                      </a:r>
                      <a:endParaRPr lang="en-US" sz="2000" b="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4663" marR="6466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50000"/>
                        </a:lnSpc>
                        <a:spcBef>
                          <a:spcPts val="1200"/>
                        </a:spcBef>
                        <a:spcAft>
                          <a:spcPts val="0"/>
                        </a:spcAft>
                      </a:pPr>
                      <a:r>
                        <a:rPr lang="es-PE" sz="2000" dirty="0">
                          <a:effectLst/>
                        </a:rPr>
                        <a:t>*Supervisión</a:t>
                      </a:r>
                      <a:endParaRPr lang="en-US" sz="2000" dirty="0">
                        <a:effectLst/>
                      </a:endParaRPr>
                    </a:p>
                    <a:p>
                      <a:pPr algn="l">
                        <a:lnSpc>
                          <a:spcPct val="150000"/>
                        </a:lnSpc>
                        <a:spcAft>
                          <a:spcPts val="0"/>
                        </a:spcAft>
                      </a:pPr>
                      <a:r>
                        <a:rPr lang="es-PE" sz="2000" dirty="0">
                          <a:effectLst/>
                        </a:rPr>
                        <a:t>*Control</a:t>
                      </a:r>
                      <a:endParaRPr lang="en-US" sz="2000" dirty="0">
                        <a:effectLst/>
                      </a:endParaRPr>
                    </a:p>
                    <a:p>
                      <a:pPr algn="l">
                        <a:lnSpc>
                          <a:spcPct val="150000"/>
                        </a:lnSpc>
                        <a:spcAft>
                          <a:spcPts val="0"/>
                        </a:spcAft>
                      </a:pPr>
                      <a:r>
                        <a:rPr lang="es-PE" sz="2000" dirty="0">
                          <a:effectLst/>
                        </a:rPr>
                        <a:t>*Reclamos de usuarios </a:t>
                      </a:r>
                      <a:endParaRPr lang="en-US" sz="2000" dirty="0">
                        <a:effectLst/>
                      </a:endParaRPr>
                    </a:p>
                    <a:p>
                      <a:pPr algn="l">
                        <a:lnSpc>
                          <a:spcPct val="150000"/>
                        </a:lnSpc>
                        <a:spcAft>
                          <a:spcPts val="0"/>
                        </a:spcAft>
                      </a:pPr>
                      <a:r>
                        <a:rPr lang="es-PE" sz="2000" dirty="0">
                          <a:effectLst/>
                        </a:rPr>
                        <a:t>*Multas</a:t>
                      </a:r>
                      <a:endParaRPr lang="en-US" sz="2000" dirty="0">
                        <a:effectLst/>
                      </a:endParaRPr>
                    </a:p>
                    <a:p>
                      <a:pPr algn="l">
                        <a:lnSpc>
                          <a:spcPct val="150000"/>
                        </a:lnSpc>
                        <a:spcAft>
                          <a:spcPts val="0"/>
                        </a:spcAft>
                      </a:pPr>
                      <a:r>
                        <a:rPr lang="es-PE" sz="2000" dirty="0">
                          <a:effectLst/>
                        </a:rPr>
                        <a:t>*Concesiones</a:t>
                      </a:r>
                      <a:endParaRPr lang="en-US" sz="2000" dirty="0">
                        <a:effectLst/>
                      </a:endParaRPr>
                    </a:p>
                    <a:p>
                      <a:pPr algn="l">
                        <a:lnSpc>
                          <a:spcPct val="150000"/>
                        </a:lnSpc>
                        <a:spcAft>
                          <a:spcPts val="0"/>
                        </a:spcAft>
                      </a:pPr>
                      <a:r>
                        <a:rPr lang="es-PE" sz="2000" dirty="0">
                          <a:effectLst/>
                        </a:rPr>
                        <a:t> </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4663" marR="6466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50000"/>
                        </a:lnSpc>
                        <a:spcBef>
                          <a:spcPts val="1200"/>
                        </a:spcBef>
                        <a:spcAft>
                          <a:spcPts val="0"/>
                        </a:spcAft>
                      </a:pPr>
                      <a:r>
                        <a:rPr lang="es-PE" sz="2000" dirty="0">
                          <a:effectLst/>
                        </a:rPr>
                        <a:t>*Personal capacitado </a:t>
                      </a:r>
                      <a:endParaRPr lang="en-US" sz="2000" dirty="0">
                        <a:effectLst/>
                      </a:endParaRPr>
                    </a:p>
                    <a:p>
                      <a:pPr algn="l">
                        <a:lnSpc>
                          <a:spcPct val="150000"/>
                        </a:lnSpc>
                        <a:spcAft>
                          <a:spcPts val="0"/>
                        </a:spcAft>
                      </a:pPr>
                      <a:r>
                        <a:rPr lang="es-PE" sz="2000" dirty="0">
                          <a:effectLst/>
                        </a:rPr>
                        <a:t>*Instalación de transmisión </a:t>
                      </a:r>
                      <a:endParaRPr lang="en-US" sz="2000" dirty="0">
                        <a:effectLst/>
                      </a:endParaRPr>
                    </a:p>
                    <a:p>
                      <a:pPr algn="l">
                        <a:lnSpc>
                          <a:spcPct val="150000"/>
                        </a:lnSpc>
                        <a:spcAft>
                          <a:spcPts val="0"/>
                        </a:spcAft>
                      </a:pPr>
                      <a:r>
                        <a:rPr lang="es-PE" sz="2000" dirty="0">
                          <a:effectLst/>
                        </a:rPr>
                        <a:t>*Sistemas eléctricos  </a:t>
                      </a:r>
                      <a:endParaRPr lang="en-US" sz="2000" dirty="0">
                        <a:effectLst/>
                      </a:endParaRPr>
                    </a:p>
                    <a:p>
                      <a:pPr algn="l">
                        <a:lnSpc>
                          <a:spcPct val="150000"/>
                        </a:lnSpc>
                        <a:spcAft>
                          <a:spcPts val="0"/>
                        </a:spcAft>
                      </a:pPr>
                      <a:r>
                        <a:rPr lang="es-PE" sz="2000" dirty="0">
                          <a:effectLst/>
                        </a:rPr>
                        <a:t> </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4663" marR="6466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50000"/>
                        </a:lnSpc>
                        <a:spcBef>
                          <a:spcPts val="1200"/>
                        </a:spcBef>
                        <a:spcAft>
                          <a:spcPts val="0"/>
                        </a:spcAft>
                      </a:pPr>
                      <a:r>
                        <a:rPr lang="es-PE" sz="2000" dirty="0">
                          <a:effectLst/>
                        </a:rPr>
                        <a:t>*Reducciones de quejas y reclamos de usuarios.</a:t>
                      </a:r>
                      <a:endParaRPr lang="en-US" sz="2000" dirty="0">
                        <a:effectLst/>
                      </a:endParaRPr>
                    </a:p>
                    <a:p>
                      <a:pPr algn="l">
                        <a:lnSpc>
                          <a:spcPct val="150000"/>
                        </a:lnSpc>
                        <a:spcAft>
                          <a:spcPts val="0"/>
                        </a:spcAft>
                      </a:pPr>
                      <a:r>
                        <a:rPr lang="es-PE" sz="2000" dirty="0">
                          <a:effectLst/>
                        </a:rPr>
                        <a:t>*Menor número de interrupciones.</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4663" marR="6466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50000"/>
                        </a:lnSpc>
                        <a:spcBef>
                          <a:spcPts val="1200"/>
                        </a:spcBef>
                        <a:spcAft>
                          <a:spcPts val="0"/>
                        </a:spcAft>
                      </a:pPr>
                      <a:r>
                        <a:rPr lang="es-PE" sz="2000" dirty="0">
                          <a:effectLst/>
                        </a:rPr>
                        <a:t>*Hogares cuentan con suministro eléctrico de calidad.</a:t>
                      </a:r>
                      <a:endParaRPr lang="en-US" sz="2000" dirty="0">
                        <a:effectLst/>
                      </a:endParaRPr>
                    </a:p>
                    <a:p>
                      <a:pPr algn="l">
                        <a:lnSpc>
                          <a:spcPct val="150000"/>
                        </a:lnSpc>
                        <a:spcAft>
                          <a:spcPts val="0"/>
                        </a:spcAft>
                      </a:pPr>
                      <a:r>
                        <a:rPr lang="es-PE" sz="2000" dirty="0">
                          <a:effectLst/>
                        </a:rPr>
                        <a:t>*Bienestar social</a:t>
                      </a:r>
                      <a:endParaRPr lang="en-US" sz="2000" dirty="0">
                        <a:effectLst/>
                      </a:endParaRPr>
                    </a:p>
                    <a:p>
                      <a:pPr algn="l">
                        <a:lnSpc>
                          <a:spcPct val="150000"/>
                        </a:lnSpc>
                        <a:spcAft>
                          <a:spcPts val="0"/>
                        </a:spcAft>
                      </a:pPr>
                      <a:r>
                        <a:rPr lang="es-PE" sz="2000" dirty="0">
                          <a:effectLst/>
                        </a:rPr>
                        <a:t>*Alto índice de electrificación</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4663" marR="6466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635684493"/>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8AC39"/>
        </a:solidFill>
        <a:effectLst/>
      </p:bgPr>
    </p:bg>
    <p:spTree>
      <p:nvGrpSpPr>
        <p:cNvPr id="1" name=""/>
        <p:cNvGrpSpPr/>
        <p:nvPr/>
      </p:nvGrpSpPr>
      <p:grpSpPr>
        <a:xfrm>
          <a:off x="0" y="0"/>
          <a:ext cx="0" cy="0"/>
          <a:chOff x="0" y="0"/>
          <a:chExt cx="0" cy="0"/>
        </a:xfrm>
      </p:grpSpPr>
      <p:sp>
        <p:nvSpPr>
          <p:cNvPr id="2" name="AutoShape 2"/>
          <p:cNvSpPr/>
          <p:nvPr/>
        </p:nvSpPr>
        <p:spPr>
          <a:xfrm>
            <a:off x="169392" y="206220"/>
            <a:ext cx="17949216" cy="9874561"/>
          </a:xfrm>
          <a:prstGeom prst="rect">
            <a:avLst/>
          </a:prstGeom>
          <a:solidFill>
            <a:srgbClr val="F8F7F0"/>
          </a:solidFill>
        </p:spPr>
      </p:sp>
      <p:sp>
        <p:nvSpPr>
          <p:cNvPr id="3" name="AutoShape 3"/>
          <p:cNvSpPr/>
          <p:nvPr/>
        </p:nvSpPr>
        <p:spPr>
          <a:xfrm>
            <a:off x="1653488" y="6244003"/>
            <a:ext cx="5429250" cy="95250"/>
          </a:xfrm>
          <a:prstGeom prst="rect">
            <a:avLst/>
          </a:prstGeom>
          <a:solidFill>
            <a:srgbClr val="F8AC39"/>
          </a:solidFill>
        </p:spPr>
      </p:sp>
      <p:sp>
        <p:nvSpPr>
          <p:cNvPr id="6" name="TextBox 6"/>
          <p:cNvSpPr txBox="1"/>
          <p:nvPr/>
        </p:nvSpPr>
        <p:spPr>
          <a:xfrm>
            <a:off x="811469" y="3643552"/>
            <a:ext cx="7106404" cy="2423740"/>
          </a:xfrm>
          <a:prstGeom prst="rect">
            <a:avLst/>
          </a:prstGeom>
        </p:spPr>
        <p:txBody>
          <a:bodyPr wrap="square" lIns="0" tIns="0" rIns="0" bIns="0" rtlCol="0" anchor="t">
            <a:spAutoFit/>
          </a:bodyPr>
          <a:lstStyle/>
          <a:p>
            <a:pPr marL="0" marR="0" lvl="0" indent="0" algn="ctr" defTabSz="914400" rtl="0" eaLnBrk="1" fontAlgn="auto" latinLnBrk="0" hangingPunct="1">
              <a:lnSpc>
                <a:spcPts val="6299"/>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7E6B73"/>
                </a:solidFill>
                <a:effectLst/>
                <a:uLnTx/>
                <a:uFillTx/>
                <a:latin typeface="Open Sans Bold"/>
                <a:ea typeface="+mn-ea"/>
                <a:cs typeface="+mn-cs"/>
              </a:rPr>
              <a:t>PROCESOS EJECUTADOS</a:t>
            </a:r>
          </a:p>
          <a:p>
            <a:pPr marL="0" marR="0" lvl="0" indent="0" algn="ctr" defTabSz="914400" rtl="0" eaLnBrk="1" fontAlgn="auto" latinLnBrk="0" hangingPunct="1">
              <a:lnSpc>
                <a:spcPts val="6299"/>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7E6B73"/>
                </a:solidFill>
                <a:effectLst/>
                <a:uLnTx/>
                <a:uFillTx/>
                <a:latin typeface="Open Sans Bold"/>
                <a:ea typeface="+mn-ea"/>
                <a:cs typeface="+mn-cs"/>
              </a:rPr>
              <a:t> POR OSINERGMIN</a:t>
            </a:r>
          </a:p>
        </p:txBody>
      </p:sp>
      <p:pic>
        <p:nvPicPr>
          <p:cNvPr id="9" name="Imagen 8">
            <a:extLst>
              <a:ext uri="{FF2B5EF4-FFF2-40B4-BE49-F238E27FC236}">
                <a16:creationId xmlns:a16="http://schemas.microsoft.com/office/drawing/2014/main" xmlns="" id="{60DBF483-C67D-4E5E-AF6E-3992D6346194}"/>
              </a:ext>
            </a:extLst>
          </p:cNvPr>
          <p:cNvPicPr>
            <a:picLocks noChangeAspect="1"/>
          </p:cNvPicPr>
          <p:nvPr/>
        </p:nvPicPr>
        <p:blipFill>
          <a:blip r:embed="rId2"/>
          <a:stretch>
            <a:fillRect/>
          </a:stretch>
        </p:blipFill>
        <p:spPr>
          <a:xfrm>
            <a:off x="8559950" y="459639"/>
            <a:ext cx="9348681" cy="9367721"/>
          </a:xfrm>
          <a:prstGeom prst="rect">
            <a:avLst/>
          </a:prstGeom>
        </p:spPr>
      </p:pic>
      <p:sp>
        <p:nvSpPr>
          <p:cNvPr id="10" name="Marco 9">
            <a:extLst>
              <a:ext uri="{FF2B5EF4-FFF2-40B4-BE49-F238E27FC236}">
                <a16:creationId xmlns:a16="http://schemas.microsoft.com/office/drawing/2014/main" xmlns="" id="{0C09B296-6C54-49F4-8D2F-ACF02CB76D10}"/>
              </a:ext>
            </a:extLst>
          </p:cNvPr>
          <p:cNvSpPr/>
          <p:nvPr/>
        </p:nvSpPr>
        <p:spPr>
          <a:xfrm>
            <a:off x="13533688" y="7420462"/>
            <a:ext cx="4153226" cy="2406898"/>
          </a:xfrm>
          <a:prstGeom prst="frame">
            <a:avLst>
              <a:gd name="adj1" fmla="val 300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g987a45e6de_0_75"/>
          <p:cNvSpPr/>
          <p:nvPr/>
        </p:nvSpPr>
        <p:spPr>
          <a:xfrm rot="5400000">
            <a:off x="-4982023" y="4981950"/>
            <a:ext cx="10311000" cy="347100"/>
          </a:xfrm>
          <a:prstGeom prst="rect">
            <a:avLst/>
          </a:prstGeom>
          <a:solidFill>
            <a:srgbClr val="F8AC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g987a45e6de_0_75"/>
          <p:cNvSpPr/>
          <p:nvPr/>
        </p:nvSpPr>
        <p:spPr>
          <a:xfrm rot="-5400000">
            <a:off x="-4701822" y="4965300"/>
            <a:ext cx="10287000" cy="356400"/>
          </a:xfrm>
          <a:prstGeom prst="rect">
            <a:avLst/>
          </a:prstGeom>
          <a:solidFill>
            <a:srgbClr val="002060"/>
          </a:solidFill>
          <a:ln w="9525" cap="flat" cmpd="sng">
            <a:solidFill>
              <a:srgbClr val="002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g987a45e6de_0_75"/>
          <p:cNvSpPr/>
          <p:nvPr/>
        </p:nvSpPr>
        <p:spPr>
          <a:xfrm>
            <a:off x="1322950" y="242270"/>
            <a:ext cx="12115800" cy="1312200"/>
          </a:xfrm>
          <a:prstGeom prst="rect">
            <a:avLst/>
          </a:prstGeom>
          <a:noFill/>
          <a:ln>
            <a:noFill/>
          </a:ln>
        </p:spPr>
        <p:txBody>
          <a:bodyPr spcFirstLastPara="1" wrap="square" lIns="91425" tIns="45700" rIns="91425" bIns="45700" anchor="t" anchorCtr="0">
            <a:noAutofit/>
          </a:bodyPr>
          <a:lstStyle/>
          <a:p>
            <a:pPr marL="914400" marR="0" lvl="2" indent="0" algn="l" rtl="0">
              <a:lnSpc>
                <a:spcPct val="115000"/>
              </a:lnSpc>
              <a:spcBef>
                <a:spcPts val="0"/>
              </a:spcBef>
              <a:spcAft>
                <a:spcPts val="0"/>
              </a:spcAft>
              <a:buNone/>
            </a:pPr>
            <a:r>
              <a:rPr lang="en-US" sz="3800" b="1">
                <a:solidFill>
                  <a:srgbClr val="002060"/>
                </a:solidFill>
              </a:rPr>
              <a:t>Atención de Solicitudes</a:t>
            </a:r>
            <a:r>
              <a:rPr lang="en-US" sz="3800" b="1" i="0" u="none" strike="noStrike" cap="none">
                <a:solidFill>
                  <a:srgbClr val="002060"/>
                </a:solidFill>
                <a:latin typeface="Arial"/>
                <a:ea typeface="Arial"/>
                <a:cs typeface="Arial"/>
                <a:sym typeface="Arial"/>
              </a:rPr>
              <a:t> </a:t>
            </a:r>
            <a:endParaRPr sz="3800" b="1" i="0" u="none" strike="noStrike" cap="none">
              <a:solidFill>
                <a:srgbClr val="002060"/>
              </a:solidFill>
              <a:latin typeface="Arial"/>
              <a:ea typeface="Arial"/>
              <a:cs typeface="Arial"/>
              <a:sym typeface="Arial"/>
            </a:endParaRPr>
          </a:p>
        </p:txBody>
      </p:sp>
      <p:sp>
        <p:nvSpPr>
          <p:cNvPr id="196" name="Google Shape;196;g987a45e6de_0_75"/>
          <p:cNvSpPr/>
          <p:nvPr/>
        </p:nvSpPr>
        <p:spPr>
          <a:xfrm>
            <a:off x="2214400" y="1168017"/>
            <a:ext cx="10591800" cy="102300"/>
          </a:xfrm>
          <a:prstGeom prst="rect">
            <a:avLst/>
          </a:prstGeom>
          <a:solidFill>
            <a:srgbClr val="F8AC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97" name="Google Shape;197;g987a45e6de_0_75"/>
          <p:cNvGraphicFramePr/>
          <p:nvPr/>
        </p:nvGraphicFramePr>
        <p:xfrm>
          <a:off x="1175575" y="2116600"/>
          <a:ext cx="16383000" cy="7086420"/>
        </p:xfrm>
        <a:graphic>
          <a:graphicData uri="http://schemas.openxmlformats.org/drawingml/2006/table">
            <a:tbl>
              <a:tblPr>
                <a:noFill/>
                <a:tableStyleId>{73125109-EAA2-4292-9FC6-7DAD2415C42B}</a:tableStyleId>
              </a:tblPr>
              <a:tblGrid>
                <a:gridCol w="16383000">
                  <a:extLst>
                    <a:ext uri="{9D8B030D-6E8A-4147-A177-3AD203B41FA5}">
                      <a16:colId xmlns:a16="http://schemas.microsoft.com/office/drawing/2014/main" xmlns="" val="20000"/>
                    </a:ext>
                  </a:extLst>
                </a:gridCol>
              </a:tblGrid>
              <a:tr h="381000">
                <a:tc>
                  <a:txBody>
                    <a:bodyPr/>
                    <a:lstStyle/>
                    <a:p>
                      <a:pPr marL="635000" lvl="0" indent="-228600" algn="l" rtl="0">
                        <a:lnSpc>
                          <a:spcPct val="150000"/>
                        </a:lnSpc>
                        <a:spcBef>
                          <a:spcPts val="0"/>
                        </a:spcBef>
                        <a:spcAft>
                          <a:spcPts val="0"/>
                        </a:spcAft>
                        <a:buClr>
                          <a:schemeClr val="dk1"/>
                        </a:buClr>
                        <a:buSzPts val="1100"/>
                        <a:buFont typeface="Arial"/>
                        <a:buNone/>
                      </a:pPr>
                      <a:r>
                        <a:rPr lang="en-US" sz="2600" b="1" dirty="0" err="1">
                          <a:solidFill>
                            <a:schemeClr val="dk1"/>
                          </a:solidFill>
                        </a:rPr>
                        <a:t>Facturaciones</a:t>
                      </a:r>
                      <a:r>
                        <a:rPr lang="en-US" sz="2600" b="1" dirty="0">
                          <a:solidFill>
                            <a:schemeClr val="dk1"/>
                          </a:solidFill>
                        </a:rPr>
                        <a:t> </a:t>
                      </a:r>
                      <a:r>
                        <a:rPr lang="en-US" sz="2600" b="1" dirty="0" err="1">
                          <a:solidFill>
                            <a:schemeClr val="dk1"/>
                          </a:solidFill>
                        </a:rPr>
                        <a:t>excesivas</a:t>
                      </a:r>
                      <a:r>
                        <a:rPr lang="en-US" sz="2600" b="1" dirty="0">
                          <a:solidFill>
                            <a:schemeClr val="dk1"/>
                          </a:solidFill>
                        </a:rPr>
                        <a:t>: </a:t>
                      </a:r>
                      <a:r>
                        <a:rPr lang="en-US" sz="2600" b="1" dirty="0" err="1">
                          <a:solidFill>
                            <a:schemeClr val="dk1"/>
                          </a:solidFill>
                        </a:rPr>
                        <a:t>Normalmente</a:t>
                      </a:r>
                      <a:r>
                        <a:rPr lang="en-US" sz="2600" b="1" dirty="0">
                          <a:solidFill>
                            <a:schemeClr val="dk1"/>
                          </a:solidFill>
                        </a:rPr>
                        <a:t> las </a:t>
                      </a:r>
                      <a:r>
                        <a:rPr lang="en-US" sz="2600" b="1" dirty="0" err="1">
                          <a:solidFill>
                            <a:schemeClr val="dk1"/>
                          </a:solidFill>
                        </a:rPr>
                        <a:t>razones</a:t>
                      </a:r>
                      <a:r>
                        <a:rPr lang="en-US" sz="2600" b="1" dirty="0">
                          <a:solidFill>
                            <a:schemeClr val="dk1"/>
                          </a:solidFill>
                        </a:rPr>
                        <a:t> por las que se </a:t>
                      </a:r>
                      <a:r>
                        <a:rPr lang="en-US" sz="2600" b="1" dirty="0" err="1">
                          <a:solidFill>
                            <a:schemeClr val="dk1"/>
                          </a:solidFill>
                        </a:rPr>
                        <a:t>eleva</a:t>
                      </a:r>
                      <a:r>
                        <a:rPr lang="en-US" sz="2600" b="1" dirty="0">
                          <a:solidFill>
                            <a:schemeClr val="dk1"/>
                          </a:solidFill>
                        </a:rPr>
                        <a:t> las </a:t>
                      </a:r>
                      <a:r>
                        <a:rPr lang="en-US" sz="2600" b="1" dirty="0" err="1">
                          <a:solidFill>
                            <a:schemeClr val="dk1"/>
                          </a:solidFill>
                        </a:rPr>
                        <a:t>facturaciones</a:t>
                      </a:r>
                      <a:r>
                        <a:rPr lang="en-US" sz="2600" b="1" dirty="0">
                          <a:solidFill>
                            <a:schemeClr val="dk1"/>
                          </a:solidFill>
                        </a:rPr>
                        <a:t> son por </a:t>
                      </a:r>
                      <a:r>
                        <a:rPr lang="en-US" sz="2600" b="1" dirty="0" err="1">
                          <a:solidFill>
                            <a:schemeClr val="dk1"/>
                          </a:solidFill>
                        </a:rPr>
                        <a:t>exceso</a:t>
                      </a:r>
                      <a:r>
                        <a:rPr lang="en-US" sz="2600" b="1" dirty="0">
                          <a:solidFill>
                            <a:schemeClr val="dk1"/>
                          </a:solidFill>
                        </a:rPr>
                        <a:t> de </a:t>
                      </a:r>
                      <a:r>
                        <a:rPr lang="en-US" sz="2600" b="1" dirty="0" err="1">
                          <a:solidFill>
                            <a:schemeClr val="dk1"/>
                          </a:solidFill>
                        </a:rPr>
                        <a:t>consumo</a:t>
                      </a:r>
                      <a:r>
                        <a:rPr lang="en-US" sz="2600" b="1" dirty="0">
                          <a:solidFill>
                            <a:schemeClr val="dk1"/>
                          </a:solidFill>
                        </a:rPr>
                        <a:t>, por </a:t>
                      </a:r>
                      <a:r>
                        <a:rPr lang="en-US" sz="2600" b="1" dirty="0" err="1">
                          <a:solidFill>
                            <a:schemeClr val="dk1"/>
                          </a:solidFill>
                        </a:rPr>
                        <a:t>recupero</a:t>
                      </a:r>
                      <a:r>
                        <a:rPr lang="en-US" sz="2600" b="1" dirty="0">
                          <a:solidFill>
                            <a:schemeClr val="dk1"/>
                          </a:solidFill>
                        </a:rPr>
                        <a:t> de </a:t>
                      </a:r>
                      <a:r>
                        <a:rPr lang="en-US" sz="2600" b="1" dirty="0" err="1">
                          <a:solidFill>
                            <a:schemeClr val="dk1"/>
                          </a:solidFill>
                        </a:rPr>
                        <a:t>energía</a:t>
                      </a:r>
                      <a:r>
                        <a:rPr lang="en-US" sz="2600" b="1" dirty="0">
                          <a:solidFill>
                            <a:schemeClr val="dk1"/>
                          </a:solidFill>
                        </a:rPr>
                        <a:t> y/o </a:t>
                      </a:r>
                      <a:r>
                        <a:rPr lang="en-US" sz="2600" b="1" dirty="0" err="1">
                          <a:solidFill>
                            <a:schemeClr val="dk1"/>
                          </a:solidFill>
                        </a:rPr>
                        <a:t>potencia</a:t>
                      </a:r>
                      <a:r>
                        <a:rPr lang="en-US" sz="2600" b="1" dirty="0">
                          <a:solidFill>
                            <a:schemeClr val="dk1"/>
                          </a:solidFill>
                        </a:rPr>
                        <a:t> o por </a:t>
                      </a:r>
                      <a:r>
                        <a:rPr lang="en-US" sz="2600" b="1" dirty="0" err="1">
                          <a:solidFill>
                            <a:schemeClr val="dk1"/>
                          </a:solidFill>
                        </a:rPr>
                        <a:t>deuda</a:t>
                      </a:r>
                      <a:r>
                        <a:rPr lang="en-US" sz="2600" b="1" dirty="0">
                          <a:solidFill>
                            <a:schemeClr val="dk1"/>
                          </a:solidFill>
                        </a:rPr>
                        <a:t> </a:t>
                      </a:r>
                      <a:r>
                        <a:rPr lang="en-US" sz="2600" b="1" dirty="0" err="1">
                          <a:solidFill>
                            <a:schemeClr val="dk1"/>
                          </a:solidFill>
                        </a:rPr>
                        <a:t>atrasada</a:t>
                      </a:r>
                      <a:r>
                        <a:rPr lang="en-US" sz="2600" b="1" dirty="0">
                          <a:solidFill>
                            <a:schemeClr val="dk1"/>
                          </a:solidFill>
                        </a:rPr>
                        <a:t>.</a:t>
                      </a:r>
                      <a:endParaRPr sz="2600" b="1" dirty="0">
                        <a:solidFill>
                          <a:schemeClr val="dk1"/>
                        </a:solidFill>
                      </a:endParaRPr>
                    </a:p>
                    <a:p>
                      <a:pPr marL="0" lvl="0" indent="0" algn="l" rtl="0">
                        <a:spcBef>
                          <a:spcPts val="0"/>
                        </a:spcBef>
                        <a:spcAft>
                          <a:spcPts val="0"/>
                        </a:spcAft>
                        <a:buNone/>
                      </a:pPr>
                      <a:endParaRPr b="1" dirty="0"/>
                    </a:p>
                  </a:txBody>
                  <a:tcPr marL="91425" marR="91425" marT="91425" marB="91425">
                    <a:lnL w="38100" cap="flat" cmpd="sng">
                      <a:solidFill>
                        <a:srgbClr val="002060"/>
                      </a:solidFill>
                      <a:prstDash val="solid"/>
                      <a:round/>
                      <a:headEnd type="none" w="sm" len="sm"/>
                      <a:tailEnd type="none" w="sm" len="sm"/>
                    </a:lnL>
                    <a:lnR w="38100" cap="flat" cmpd="sng">
                      <a:solidFill>
                        <a:srgbClr val="002060"/>
                      </a:solidFill>
                      <a:prstDash val="solid"/>
                      <a:round/>
                      <a:headEnd type="none" w="sm" len="sm"/>
                      <a:tailEnd type="none" w="sm" len="sm"/>
                    </a:lnR>
                    <a:lnT w="38100" cap="flat" cmpd="sng">
                      <a:solidFill>
                        <a:srgbClr val="002060"/>
                      </a:solidFill>
                      <a:prstDash val="solid"/>
                      <a:round/>
                      <a:headEnd type="none" w="sm" len="sm"/>
                      <a:tailEnd type="none" w="sm" len="sm"/>
                    </a:lnT>
                    <a:lnB w="38100" cap="flat" cmpd="sng">
                      <a:solidFill>
                        <a:srgbClr val="002060"/>
                      </a:solidFill>
                      <a:prstDash val="solid"/>
                      <a:round/>
                      <a:headEnd type="none" w="sm" len="sm"/>
                      <a:tailEnd type="none" w="sm" len="sm"/>
                    </a:lnB>
                    <a:solidFill>
                      <a:srgbClr val="CFE2F3"/>
                    </a:solidFill>
                  </a:tcPr>
                </a:tc>
                <a:extLst>
                  <a:ext uri="{0D108BD9-81ED-4DB2-BD59-A6C34878D82A}">
                    <a16:rowId xmlns:a16="http://schemas.microsoft.com/office/drawing/2014/main" xmlns="" val="10000"/>
                  </a:ext>
                </a:extLst>
              </a:tr>
              <a:tr h="381000">
                <a:tc>
                  <a:txBody>
                    <a:bodyPr/>
                    <a:lstStyle/>
                    <a:p>
                      <a:pPr marL="635000" lvl="0" indent="-228600" algn="l" rtl="0">
                        <a:lnSpc>
                          <a:spcPct val="150000"/>
                        </a:lnSpc>
                        <a:spcBef>
                          <a:spcPts val="0"/>
                        </a:spcBef>
                        <a:spcAft>
                          <a:spcPts val="0"/>
                        </a:spcAft>
                        <a:buClr>
                          <a:schemeClr val="dk1"/>
                        </a:buClr>
                        <a:buSzPts val="1100"/>
                        <a:buFont typeface="Arial"/>
                        <a:buNone/>
                      </a:pPr>
                      <a:r>
                        <a:rPr lang="en-US" sz="2600" b="1" dirty="0" err="1">
                          <a:solidFill>
                            <a:schemeClr val="dk1"/>
                          </a:solidFill>
                        </a:rPr>
                        <a:t>Aplicación</a:t>
                      </a:r>
                      <a:r>
                        <a:rPr lang="en-US" sz="2600" b="1" dirty="0">
                          <a:solidFill>
                            <a:schemeClr val="dk1"/>
                          </a:solidFill>
                        </a:rPr>
                        <a:t> </a:t>
                      </a:r>
                      <a:r>
                        <a:rPr lang="en-US" sz="2600" b="1" dirty="0" err="1">
                          <a:solidFill>
                            <a:schemeClr val="dk1"/>
                          </a:solidFill>
                        </a:rPr>
                        <a:t>incorrecta</a:t>
                      </a:r>
                      <a:r>
                        <a:rPr lang="en-US" sz="2600" b="1" dirty="0">
                          <a:solidFill>
                            <a:schemeClr val="dk1"/>
                          </a:solidFill>
                        </a:rPr>
                        <a:t> de la </a:t>
                      </a:r>
                      <a:r>
                        <a:rPr lang="en-US" sz="2600" b="1" dirty="0" err="1">
                          <a:solidFill>
                            <a:schemeClr val="dk1"/>
                          </a:solidFill>
                        </a:rPr>
                        <a:t>tarifa</a:t>
                      </a:r>
                      <a:r>
                        <a:rPr lang="en-US" sz="2600" b="1" dirty="0">
                          <a:solidFill>
                            <a:schemeClr val="dk1"/>
                          </a:solidFill>
                        </a:rPr>
                        <a:t>: </a:t>
                      </a:r>
                      <a:r>
                        <a:rPr lang="en-US" sz="2600" b="1" dirty="0" err="1">
                          <a:solidFill>
                            <a:schemeClr val="dk1"/>
                          </a:solidFill>
                        </a:rPr>
                        <a:t>Errores</a:t>
                      </a:r>
                      <a:r>
                        <a:rPr lang="en-US" sz="2600" b="1" dirty="0">
                          <a:solidFill>
                            <a:schemeClr val="dk1"/>
                          </a:solidFill>
                        </a:rPr>
                        <a:t> de las </a:t>
                      </a:r>
                      <a:r>
                        <a:rPr lang="en-US" sz="2600" b="1" dirty="0" err="1">
                          <a:solidFill>
                            <a:schemeClr val="dk1"/>
                          </a:solidFill>
                        </a:rPr>
                        <a:t>empresas</a:t>
                      </a:r>
                      <a:r>
                        <a:rPr lang="en-US" sz="2600" b="1" dirty="0">
                          <a:solidFill>
                            <a:schemeClr val="dk1"/>
                          </a:solidFill>
                        </a:rPr>
                        <a:t> </a:t>
                      </a:r>
                      <a:r>
                        <a:rPr lang="en-US" sz="2600" b="1" dirty="0" err="1">
                          <a:solidFill>
                            <a:schemeClr val="dk1"/>
                          </a:solidFill>
                        </a:rPr>
                        <a:t>concesionarias</a:t>
                      </a:r>
                      <a:r>
                        <a:rPr lang="en-US" sz="2600" b="1" dirty="0">
                          <a:solidFill>
                            <a:schemeClr val="dk1"/>
                          </a:solidFill>
                        </a:rPr>
                        <a:t> de </a:t>
                      </a:r>
                      <a:r>
                        <a:rPr lang="en-US" sz="2600" b="1" dirty="0" err="1">
                          <a:solidFill>
                            <a:schemeClr val="dk1"/>
                          </a:solidFill>
                        </a:rPr>
                        <a:t>manera</a:t>
                      </a:r>
                      <a:r>
                        <a:rPr lang="en-US" sz="2600" b="1" dirty="0">
                          <a:solidFill>
                            <a:schemeClr val="dk1"/>
                          </a:solidFill>
                        </a:rPr>
                        <a:t> </a:t>
                      </a:r>
                      <a:r>
                        <a:rPr lang="en-US" sz="2600" b="1" dirty="0" err="1">
                          <a:solidFill>
                            <a:schemeClr val="dk1"/>
                          </a:solidFill>
                        </a:rPr>
                        <a:t>involuntaria</a:t>
                      </a:r>
                      <a:r>
                        <a:rPr lang="en-US" sz="2600" b="1" dirty="0">
                          <a:solidFill>
                            <a:schemeClr val="dk1"/>
                          </a:solidFill>
                        </a:rPr>
                        <a:t>.</a:t>
                      </a:r>
                      <a:endParaRPr sz="2600" b="1" dirty="0">
                        <a:solidFill>
                          <a:schemeClr val="dk1"/>
                        </a:solidFill>
                      </a:endParaRPr>
                    </a:p>
                    <a:p>
                      <a:pPr marL="0" lvl="0" indent="0" algn="l" rtl="0">
                        <a:spcBef>
                          <a:spcPts val="0"/>
                        </a:spcBef>
                        <a:spcAft>
                          <a:spcPts val="0"/>
                        </a:spcAft>
                        <a:buNone/>
                      </a:pPr>
                      <a:endParaRPr b="1" dirty="0"/>
                    </a:p>
                  </a:txBody>
                  <a:tcPr marL="91425" marR="91425" marT="91425" marB="91425">
                    <a:lnL w="38100" cap="flat" cmpd="sng">
                      <a:solidFill>
                        <a:srgbClr val="002060"/>
                      </a:solidFill>
                      <a:prstDash val="solid"/>
                      <a:round/>
                      <a:headEnd type="none" w="sm" len="sm"/>
                      <a:tailEnd type="none" w="sm" len="sm"/>
                    </a:lnL>
                    <a:lnR w="38100" cap="flat" cmpd="sng">
                      <a:solidFill>
                        <a:srgbClr val="002060"/>
                      </a:solidFill>
                      <a:prstDash val="solid"/>
                      <a:round/>
                      <a:headEnd type="none" w="sm" len="sm"/>
                      <a:tailEnd type="none" w="sm" len="sm"/>
                    </a:lnR>
                    <a:lnT w="38100" cap="flat" cmpd="sng">
                      <a:solidFill>
                        <a:srgbClr val="002060"/>
                      </a:solidFill>
                      <a:prstDash val="solid"/>
                      <a:round/>
                      <a:headEnd type="none" w="sm" len="sm"/>
                      <a:tailEnd type="none" w="sm" len="sm"/>
                    </a:lnT>
                    <a:lnB w="38100" cap="flat" cmpd="sng">
                      <a:solidFill>
                        <a:srgbClr val="002060"/>
                      </a:solidFill>
                      <a:prstDash val="solid"/>
                      <a:round/>
                      <a:headEnd type="none" w="sm" len="sm"/>
                      <a:tailEnd type="none" w="sm" len="sm"/>
                    </a:lnB>
                    <a:solidFill>
                      <a:srgbClr val="CFE2F3"/>
                    </a:solidFill>
                  </a:tcPr>
                </a:tc>
                <a:extLst>
                  <a:ext uri="{0D108BD9-81ED-4DB2-BD59-A6C34878D82A}">
                    <a16:rowId xmlns:a16="http://schemas.microsoft.com/office/drawing/2014/main" xmlns="" val="10001"/>
                  </a:ext>
                </a:extLst>
              </a:tr>
              <a:tr h="381000">
                <a:tc>
                  <a:txBody>
                    <a:bodyPr/>
                    <a:lstStyle/>
                    <a:p>
                      <a:pPr marL="635000" lvl="0" indent="-228600" algn="l" rtl="0">
                        <a:lnSpc>
                          <a:spcPct val="150000"/>
                        </a:lnSpc>
                        <a:spcBef>
                          <a:spcPts val="0"/>
                        </a:spcBef>
                        <a:spcAft>
                          <a:spcPts val="0"/>
                        </a:spcAft>
                        <a:buClr>
                          <a:schemeClr val="dk1"/>
                        </a:buClr>
                        <a:buSzPts val="1100"/>
                        <a:buFont typeface="Arial"/>
                        <a:buNone/>
                      </a:pPr>
                      <a:r>
                        <a:rPr lang="en-US" sz="2600" b="1">
                          <a:solidFill>
                            <a:schemeClr val="dk1"/>
                          </a:solidFill>
                        </a:rPr>
                        <a:t>Recuperaciones de energía eléctrica: El recupero es consecuencia de una irregularidad detectada por la concesionara dentro del suministro.</a:t>
                      </a:r>
                      <a:endParaRPr b="1"/>
                    </a:p>
                  </a:txBody>
                  <a:tcPr marL="91425" marR="91425" marT="91425" marB="91425">
                    <a:lnL w="38100" cap="flat" cmpd="sng">
                      <a:solidFill>
                        <a:srgbClr val="002060"/>
                      </a:solidFill>
                      <a:prstDash val="solid"/>
                      <a:round/>
                      <a:headEnd type="none" w="sm" len="sm"/>
                      <a:tailEnd type="none" w="sm" len="sm"/>
                    </a:lnL>
                    <a:lnR w="38100" cap="flat" cmpd="sng">
                      <a:solidFill>
                        <a:srgbClr val="002060"/>
                      </a:solidFill>
                      <a:prstDash val="solid"/>
                      <a:round/>
                      <a:headEnd type="none" w="sm" len="sm"/>
                      <a:tailEnd type="none" w="sm" len="sm"/>
                    </a:lnR>
                    <a:lnT w="38100" cap="flat" cmpd="sng">
                      <a:solidFill>
                        <a:srgbClr val="002060"/>
                      </a:solidFill>
                      <a:prstDash val="solid"/>
                      <a:round/>
                      <a:headEnd type="none" w="sm" len="sm"/>
                      <a:tailEnd type="none" w="sm" len="sm"/>
                    </a:lnT>
                    <a:lnB w="38100" cap="flat" cmpd="sng">
                      <a:solidFill>
                        <a:srgbClr val="002060"/>
                      </a:solidFill>
                      <a:prstDash val="solid"/>
                      <a:round/>
                      <a:headEnd type="none" w="sm" len="sm"/>
                      <a:tailEnd type="none" w="sm" len="sm"/>
                    </a:lnB>
                    <a:solidFill>
                      <a:srgbClr val="CFE2F3"/>
                    </a:solidFill>
                  </a:tcPr>
                </a:tc>
                <a:extLst>
                  <a:ext uri="{0D108BD9-81ED-4DB2-BD59-A6C34878D82A}">
                    <a16:rowId xmlns:a16="http://schemas.microsoft.com/office/drawing/2014/main" xmlns="" val="10002"/>
                  </a:ext>
                </a:extLst>
              </a:tr>
              <a:tr h="381000">
                <a:tc>
                  <a:txBody>
                    <a:bodyPr/>
                    <a:lstStyle/>
                    <a:p>
                      <a:pPr marL="635000" lvl="0" indent="-228600" algn="l" rtl="0">
                        <a:lnSpc>
                          <a:spcPct val="150000"/>
                        </a:lnSpc>
                        <a:spcBef>
                          <a:spcPts val="0"/>
                        </a:spcBef>
                        <a:spcAft>
                          <a:spcPts val="0"/>
                        </a:spcAft>
                        <a:buClr>
                          <a:schemeClr val="dk1"/>
                        </a:buClr>
                        <a:buSzPts val="1100"/>
                        <a:buFont typeface="Arial"/>
                        <a:buNone/>
                      </a:pPr>
                      <a:r>
                        <a:rPr lang="en-US" sz="2600" b="1">
                          <a:solidFill>
                            <a:schemeClr val="dk1"/>
                          </a:solidFill>
                        </a:rPr>
                        <a:t>Por opción tarifaria: El usuario solicita cambio de tarifas, pero el concesionario no acepta las condiciones.</a:t>
                      </a:r>
                      <a:endParaRPr b="1"/>
                    </a:p>
                  </a:txBody>
                  <a:tcPr marL="91425" marR="91425" marT="91425" marB="91425">
                    <a:lnL w="38100" cap="flat" cmpd="sng">
                      <a:solidFill>
                        <a:srgbClr val="002060"/>
                      </a:solidFill>
                      <a:prstDash val="solid"/>
                      <a:round/>
                      <a:headEnd type="none" w="sm" len="sm"/>
                      <a:tailEnd type="none" w="sm" len="sm"/>
                    </a:lnL>
                    <a:lnR w="38100" cap="flat" cmpd="sng">
                      <a:solidFill>
                        <a:srgbClr val="002060"/>
                      </a:solidFill>
                      <a:prstDash val="solid"/>
                      <a:round/>
                      <a:headEnd type="none" w="sm" len="sm"/>
                      <a:tailEnd type="none" w="sm" len="sm"/>
                    </a:lnR>
                    <a:lnT w="38100" cap="flat" cmpd="sng">
                      <a:solidFill>
                        <a:srgbClr val="002060"/>
                      </a:solidFill>
                      <a:prstDash val="solid"/>
                      <a:round/>
                      <a:headEnd type="none" w="sm" len="sm"/>
                      <a:tailEnd type="none" w="sm" len="sm"/>
                    </a:lnT>
                    <a:lnB w="38100" cap="flat" cmpd="sng">
                      <a:solidFill>
                        <a:srgbClr val="002060"/>
                      </a:solidFill>
                      <a:prstDash val="solid"/>
                      <a:round/>
                      <a:headEnd type="none" w="sm" len="sm"/>
                      <a:tailEnd type="none" w="sm" len="sm"/>
                    </a:lnB>
                    <a:solidFill>
                      <a:srgbClr val="CFE2F3"/>
                    </a:solidFill>
                  </a:tcPr>
                </a:tc>
                <a:extLst>
                  <a:ext uri="{0D108BD9-81ED-4DB2-BD59-A6C34878D82A}">
                    <a16:rowId xmlns:a16="http://schemas.microsoft.com/office/drawing/2014/main" xmlns="" val="10003"/>
                  </a:ext>
                </a:extLst>
              </a:tr>
              <a:tr h="381000">
                <a:tc>
                  <a:txBody>
                    <a:bodyPr/>
                    <a:lstStyle/>
                    <a:p>
                      <a:pPr marL="635000" lvl="0" indent="-228600" algn="l" rtl="0">
                        <a:lnSpc>
                          <a:spcPct val="150000"/>
                        </a:lnSpc>
                        <a:spcBef>
                          <a:spcPts val="0"/>
                        </a:spcBef>
                        <a:spcAft>
                          <a:spcPts val="0"/>
                        </a:spcAft>
                        <a:buClr>
                          <a:schemeClr val="dk1"/>
                        </a:buClr>
                        <a:buSzPts val="1100"/>
                        <a:buFont typeface="Arial"/>
                        <a:buNone/>
                      </a:pPr>
                      <a:r>
                        <a:rPr lang="en-US" sz="2600" b="1">
                          <a:solidFill>
                            <a:schemeClr val="dk1"/>
                          </a:solidFill>
                        </a:rPr>
                        <a:t>Por falta de toma de lectura mensual y facturaciones a promedio</a:t>
                      </a:r>
                      <a:endParaRPr sz="2600" b="1">
                        <a:solidFill>
                          <a:schemeClr val="dk1"/>
                        </a:solidFill>
                      </a:endParaRPr>
                    </a:p>
                    <a:p>
                      <a:pPr marL="0" lvl="0" indent="0" algn="l" rtl="0">
                        <a:spcBef>
                          <a:spcPts val="0"/>
                        </a:spcBef>
                        <a:spcAft>
                          <a:spcPts val="0"/>
                        </a:spcAft>
                        <a:buNone/>
                      </a:pPr>
                      <a:endParaRPr b="1"/>
                    </a:p>
                  </a:txBody>
                  <a:tcPr marL="91425" marR="91425" marT="91425" marB="91425">
                    <a:lnL w="38100" cap="flat" cmpd="sng">
                      <a:solidFill>
                        <a:srgbClr val="002060"/>
                      </a:solidFill>
                      <a:prstDash val="solid"/>
                      <a:round/>
                      <a:headEnd type="none" w="sm" len="sm"/>
                      <a:tailEnd type="none" w="sm" len="sm"/>
                    </a:lnL>
                    <a:lnR w="38100" cap="flat" cmpd="sng">
                      <a:solidFill>
                        <a:srgbClr val="002060"/>
                      </a:solidFill>
                      <a:prstDash val="solid"/>
                      <a:round/>
                      <a:headEnd type="none" w="sm" len="sm"/>
                      <a:tailEnd type="none" w="sm" len="sm"/>
                    </a:lnR>
                    <a:lnT w="38100" cap="flat" cmpd="sng">
                      <a:solidFill>
                        <a:srgbClr val="002060"/>
                      </a:solidFill>
                      <a:prstDash val="solid"/>
                      <a:round/>
                      <a:headEnd type="none" w="sm" len="sm"/>
                      <a:tailEnd type="none" w="sm" len="sm"/>
                    </a:lnT>
                    <a:lnB w="38100" cap="flat" cmpd="sng">
                      <a:solidFill>
                        <a:srgbClr val="002060"/>
                      </a:solidFill>
                      <a:prstDash val="solid"/>
                      <a:round/>
                      <a:headEnd type="none" w="sm" len="sm"/>
                      <a:tailEnd type="none" w="sm" len="sm"/>
                    </a:lnB>
                    <a:solidFill>
                      <a:srgbClr val="CFE2F3"/>
                    </a:solidFill>
                  </a:tcPr>
                </a:tc>
                <a:extLst>
                  <a:ext uri="{0D108BD9-81ED-4DB2-BD59-A6C34878D82A}">
                    <a16:rowId xmlns:a16="http://schemas.microsoft.com/office/drawing/2014/main" xmlns="" val="10004"/>
                  </a:ext>
                </a:extLst>
              </a:tr>
              <a:tr h="381000">
                <a:tc>
                  <a:txBody>
                    <a:bodyPr/>
                    <a:lstStyle/>
                    <a:p>
                      <a:pPr marL="635000" lvl="0" indent="-228600" algn="l" rtl="0">
                        <a:lnSpc>
                          <a:spcPct val="150000"/>
                        </a:lnSpc>
                        <a:spcBef>
                          <a:spcPts val="0"/>
                        </a:spcBef>
                        <a:spcAft>
                          <a:spcPts val="0"/>
                        </a:spcAft>
                        <a:buClr>
                          <a:schemeClr val="dk1"/>
                        </a:buClr>
                        <a:buSzPts val="1100"/>
                        <a:buFont typeface="Arial"/>
                        <a:buNone/>
                      </a:pPr>
                      <a:r>
                        <a:rPr lang="en-US" sz="2600" b="1" dirty="0" err="1">
                          <a:solidFill>
                            <a:schemeClr val="dk1"/>
                          </a:solidFill>
                        </a:rPr>
                        <a:t>Contrastación</a:t>
                      </a:r>
                      <a:r>
                        <a:rPr lang="en-US" sz="2600" b="1" dirty="0">
                          <a:solidFill>
                            <a:schemeClr val="dk1"/>
                          </a:solidFill>
                        </a:rPr>
                        <a:t> del </a:t>
                      </a:r>
                      <a:r>
                        <a:rPr lang="en-US" sz="2600" b="1" dirty="0" err="1">
                          <a:solidFill>
                            <a:schemeClr val="dk1"/>
                          </a:solidFill>
                        </a:rPr>
                        <a:t>equipo</a:t>
                      </a:r>
                      <a:r>
                        <a:rPr lang="en-US" sz="2600" b="1" dirty="0">
                          <a:solidFill>
                            <a:schemeClr val="dk1"/>
                          </a:solidFill>
                        </a:rPr>
                        <a:t> de </a:t>
                      </a:r>
                      <a:r>
                        <a:rPr lang="en-US" sz="2600" b="1" dirty="0" err="1">
                          <a:solidFill>
                            <a:schemeClr val="dk1"/>
                          </a:solidFill>
                        </a:rPr>
                        <a:t>medición</a:t>
                      </a:r>
                      <a:r>
                        <a:rPr lang="en-US" sz="2600" b="1" dirty="0">
                          <a:solidFill>
                            <a:schemeClr val="dk1"/>
                          </a:solidFill>
                        </a:rPr>
                        <a:t>, </a:t>
                      </a:r>
                      <a:r>
                        <a:rPr lang="en-US" sz="2600" b="1" dirty="0" err="1">
                          <a:solidFill>
                            <a:schemeClr val="dk1"/>
                          </a:solidFill>
                        </a:rPr>
                        <a:t>otros</a:t>
                      </a:r>
                      <a:r>
                        <a:rPr lang="en-US" sz="2600" b="1" dirty="0">
                          <a:solidFill>
                            <a:schemeClr val="dk1"/>
                          </a:solidFill>
                        </a:rPr>
                        <a:t>.</a:t>
                      </a:r>
                      <a:endParaRPr b="1" dirty="0"/>
                    </a:p>
                  </a:txBody>
                  <a:tcPr marL="91425" marR="91425" marT="91425" marB="91425">
                    <a:lnL w="38100" cap="flat" cmpd="sng">
                      <a:solidFill>
                        <a:srgbClr val="002060"/>
                      </a:solidFill>
                      <a:prstDash val="solid"/>
                      <a:round/>
                      <a:headEnd type="none" w="sm" len="sm"/>
                      <a:tailEnd type="none" w="sm" len="sm"/>
                    </a:lnL>
                    <a:lnR w="38100" cap="flat" cmpd="sng">
                      <a:solidFill>
                        <a:srgbClr val="002060"/>
                      </a:solidFill>
                      <a:prstDash val="solid"/>
                      <a:round/>
                      <a:headEnd type="none" w="sm" len="sm"/>
                      <a:tailEnd type="none" w="sm" len="sm"/>
                    </a:lnR>
                    <a:lnT w="38100" cap="flat" cmpd="sng">
                      <a:solidFill>
                        <a:srgbClr val="002060"/>
                      </a:solidFill>
                      <a:prstDash val="solid"/>
                      <a:round/>
                      <a:headEnd type="none" w="sm" len="sm"/>
                      <a:tailEnd type="none" w="sm" len="sm"/>
                    </a:lnT>
                    <a:lnB w="38100" cap="flat" cmpd="sng">
                      <a:solidFill>
                        <a:srgbClr val="002060"/>
                      </a:solidFill>
                      <a:prstDash val="solid"/>
                      <a:round/>
                      <a:headEnd type="none" w="sm" len="sm"/>
                      <a:tailEnd type="none" w="sm" len="sm"/>
                    </a:lnB>
                    <a:solidFill>
                      <a:srgbClr val="CFE2F3"/>
                    </a:solidFill>
                  </a:tcPr>
                </a:tc>
                <a:extLst>
                  <a:ext uri="{0D108BD9-81ED-4DB2-BD59-A6C34878D82A}">
                    <a16:rowId xmlns:a16="http://schemas.microsoft.com/office/drawing/2014/main" xmlns="" val="10005"/>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8AC39"/>
        </a:solidFill>
        <a:effectLst/>
      </p:bgPr>
    </p:bg>
    <p:spTree>
      <p:nvGrpSpPr>
        <p:cNvPr id="1" name=""/>
        <p:cNvGrpSpPr/>
        <p:nvPr/>
      </p:nvGrpSpPr>
      <p:grpSpPr>
        <a:xfrm>
          <a:off x="0" y="0"/>
          <a:ext cx="0" cy="0"/>
          <a:chOff x="0" y="0"/>
          <a:chExt cx="0" cy="0"/>
        </a:xfrm>
      </p:grpSpPr>
      <p:sp>
        <p:nvSpPr>
          <p:cNvPr id="2" name="AutoShape 2"/>
          <p:cNvSpPr/>
          <p:nvPr/>
        </p:nvSpPr>
        <p:spPr>
          <a:xfrm>
            <a:off x="169392" y="206220"/>
            <a:ext cx="17949216" cy="9874561"/>
          </a:xfrm>
          <a:prstGeom prst="rect">
            <a:avLst/>
          </a:prstGeom>
          <a:solidFill>
            <a:srgbClr val="F8F7F0"/>
          </a:solidFill>
        </p:spPr>
        <p:txBody>
          <a:bodyPr/>
          <a:lstStyle/>
          <a:p>
            <a:endParaRPr lang="es-PE" dirty="0"/>
          </a:p>
        </p:txBody>
      </p:sp>
      <p:sp>
        <p:nvSpPr>
          <p:cNvPr id="3" name="AutoShape 3"/>
          <p:cNvSpPr/>
          <p:nvPr/>
        </p:nvSpPr>
        <p:spPr>
          <a:xfrm>
            <a:off x="811469" y="1194022"/>
            <a:ext cx="5429250" cy="95250"/>
          </a:xfrm>
          <a:prstGeom prst="rect">
            <a:avLst/>
          </a:prstGeom>
          <a:solidFill>
            <a:srgbClr val="F8AC39"/>
          </a:solidFill>
        </p:spPr>
      </p:sp>
      <p:pic>
        <p:nvPicPr>
          <p:cNvPr id="4" name="Picture 4"/>
          <p:cNvPicPr>
            <a:picLocks noChangeAspect="1"/>
          </p:cNvPicPr>
          <p:nvPr/>
        </p:nvPicPr>
        <p:blipFill>
          <a:blip r:embed="rId2"/>
          <a:srcRect/>
          <a:stretch>
            <a:fillRect/>
          </a:stretch>
        </p:blipFill>
        <p:spPr>
          <a:xfrm>
            <a:off x="417263" y="2542363"/>
            <a:ext cx="17453474" cy="6435969"/>
          </a:xfrm>
          <a:prstGeom prst="rect">
            <a:avLst/>
          </a:prstGeom>
        </p:spPr>
      </p:pic>
      <p:sp>
        <p:nvSpPr>
          <p:cNvPr id="6" name="TextBox 6"/>
          <p:cNvSpPr txBox="1"/>
          <p:nvPr/>
        </p:nvSpPr>
        <p:spPr>
          <a:xfrm>
            <a:off x="488564" y="436915"/>
            <a:ext cx="12063654" cy="737253"/>
          </a:xfrm>
          <a:prstGeom prst="rect">
            <a:avLst/>
          </a:prstGeom>
        </p:spPr>
        <p:txBody>
          <a:bodyPr wrap="square" lIns="0" tIns="0" rIns="0" bIns="0" rtlCol="0" anchor="t">
            <a:spAutoFit/>
          </a:bodyPr>
          <a:lstStyle/>
          <a:p>
            <a:pPr marL="0" marR="0" lvl="0" indent="0" algn="l" defTabSz="914400" rtl="0" eaLnBrk="1" fontAlgn="auto" latinLnBrk="0" hangingPunct="1">
              <a:lnSpc>
                <a:spcPts val="6299"/>
              </a:lnSpc>
              <a:spcBef>
                <a:spcPts val="0"/>
              </a:spcBef>
              <a:spcAft>
                <a:spcPts val="0"/>
              </a:spcAft>
              <a:buClrTx/>
              <a:buSzTx/>
              <a:buFontTx/>
              <a:buNone/>
              <a:tabLst/>
              <a:defRPr/>
            </a:pPr>
            <a:r>
              <a:rPr kumimoji="0" lang="en-US" sz="4499" b="0" i="0" u="none" strike="noStrike" kern="1200" cap="none" spc="0" normalizeH="0" baseline="0" noProof="0" dirty="0">
                <a:ln>
                  <a:noFill/>
                </a:ln>
                <a:solidFill>
                  <a:srgbClr val="7E6B73"/>
                </a:solidFill>
                <a:effectLst/>
                <a:uLnTx/>
                <a:uFillTx/>
                <a:latin typeface="Open Sans Bold"/>
                <a:ea typeface="+mn-ea"/>
                <a:cs typeface="+mn-cs"/>
              </a:rPr>
              <a:t>PROCESO </a:t>
            </a:r>
            <a:r>
              <a:rPr lang="en-US" sz="4499" kern="1200" dirty="0">
                <a:solidFill>
                  <a:srgbClr val="7E6B73"/>
                </a:solidFill>
                <a:latin typeface="Open Sans Bold"/>
                <a:ea typeface="+mn-ea"/>
                <a:cs typeface="+mn-cs"/>
              </a:rPr>
              <a:t>ATENCIÓN </a:t>
            </a:r>
            <a:r>
              <a:rPr kumimoji="0" lang="en-US" sz="4499" b="0" i="0" u="none" strike="noStrike" kern="1200" cap="none" spc="0" normalizeH="0" baseline="0" noProof="0" dirty="0">
                <a:ln>
                  <a:noFill/>
                </a:ln>
                <a:solidFill>
                  <a:srgbClr val="7E6B73"/>
                </a:solidFill>
                <a:effectLst/>
                <a:uLnTx/>
                <a:uFillTx/>
                <a:latin typeface="Open Sans Bold"/>
                <a:ea typeface="+mn-ea"/>
                <a:cs typeface="+mn-cs"/>
              </a:rPr>
              <a:t>DE SOLICITUDES</a:t>
            </a:r>
          </a:p>
        </p:txBody>
      </p:sp>
      <p:sp>
        <p:nvSpPr>
          <p:cNvPr id="5" name="TextBox 7">
            <a:extLst>
              <a:ext uri="{FF2B5EF4-FFF2-40B4-BE49-F238E27FC236}">
                <a16:creationId xmlns:a16="http://schemas.microsoft.com/office/drawing/2014/main" xmlns="" id="{676B2915-41BB-4560-B805-6545F9DF0D8D}"/>
              </a:ext>
            </a:extLst>
          </p:cNvPr>
          <p:cNvSpPr txBox="1"/>
          <p:nvPr/>
        </p:nvSpPr>
        <p:spPr>
          <a:xfrm>
            <a:off x="1028700" y="9151032"/>
            <a:ext cx="16074998" cy="543875"/>
          </a:xfrm>
          <a:prstGeom prst="rect">
            <a:avLst/>
          </a:prstGeom>
        </p:spPr>
        <p:txBody>
          <a:bodyPr lIns="0" tIns="0" rIns="0" bIns="0" rtlCol="0" anchor="t">
            <a:spAutoFit/>
          </a:bodyPr>
          <a:lstStyle/>
          <a:p>
            <a:pPr marL="0" marR="0" lvl="0" indent="0" algn="l" defTabSz="914400" rtl="0" eaLnBrk="1" fontAlgn="auto" latinLnBrk="0" hangingPunct="1">
              <a:lnSpc>
                <a:spcPts val="448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C000"/>
                </a:solidFill>
                <a:effectLst/>
                <a:uLnTx/>
                <a:uFillTx/>
                <a:latin typeface="Open Sans"/>
                <a:ea typeface="+mn-ea"/>
                <a:cs typeface="+mn-cs"/>
              </a:rPr>
              <a:t>Fuente: </a:t>
            </a:r>
            <a:r>
              <a:rPr kumimoji="0" lang="en-US" sz="3200" b="0" i="0" u="none" strike="noStrike" kern="1200" cap="none" spc="0" normalizeH="0" baseline="0" noProof="0" dirty="0" err="1">
                <a:ln>
                  <a:noFill/>
                </a:ln>
                <a:solidFill>
                  <a:srgbClr val="FFC000"/>
                </a:solidFill>
                <a:effectLst/>
                <a:uLnTx/>
                <a:uFillTx/>
                <a:latin typeface="Open Sans"/>
                <a:ea typeface="+mn-ea"/>
                <a:cs typeface="+mn-cs"/>
              </a:rPr>
              <a:t>Elaboración</a:t>
            </a:r>
            <a:r>
              <a:rPr kumimoji="0" lang="en-US" sz="3200" b="0" i="0" u="none" strike="noStrike" kern="1200" cap="none" spc="0" normalizeH="0" baseline="0" noProof="0" dirty="0">
                <a:ln>
                  <a:noFill/>
                </a:ln>
                <a:solidFill>
                  <a:srgbClr val="FFC000"/>
                </a:solidFill>
                <a:effectLst/>
                <a:uLnTx/>
                <a:uFillTx/>
                <a:latin typeface="Open Sans"/>
                <a:ea typeface="+mn-ea"/>
                <a:cs typeface="+mn-cs"/>
              </a:rPr>
              <a:t> </a:t>
            </a:r>
            <a:r>
              <a:rPr kumimoji="0" lang="en-US" sz="3200" b="0" i="0" u="none" strike="noStrike" kern="1200" cap="none" spc="0" normalizeH="0" baseline="0" noProof="0" dirty="0" err="1">
                <a:ln>
                  <a:noFill/>
                </a:ln>
                <a:solidFill>
                  <a:srgbClr val="FFC000"/>
                </a:solidFill>
                <a:effectLst/>
                <a:uLnTx/>
                <a:uFillTx/>
                <a:latin typeface="Open Sans"/>
                <a:ea typeface="+mn-ea"/>
                <a:cs typeface="+mn-cs"/>
              </a:rPr>
              <a:t>Propia</a:t>
            </a:r>
            <a:endParaRPr kumimoji="0" lang="en-US" sz="3200" b="0" i="0" u="none" strike="noStrike" kern="1200" cap="none" spc="0" normalizeH="0" baseline="0" noProof="0" dirty="0">
              <a:ln>
                <a:noFill/>
              </a:ln>
              <a:solidFill>
                <a:srgbClr val="FFC000"/>
              </a:solidFill>
              <a:effectLst/>
              <a:uLnTx/>
              <a:uFillTx/>
              <a:latin typeface="Open Sans"/>
              <a:ea typeface="+mn-ea"/>
              <a:cs typeface="+mn-cs"/>
            </a:endParaRPr>
          </a:p>
        </p:txBody>
      </p:sp>
    </p:spTree>
    <p:extLst>
      <p:ext uri="{BB962C8B-B14F-4D97-AF65-F5344CB8AC3E}">
        <p14:creationId xmlns:p14="http://schemas.microsoft.com/office/powerpoint/2010/main" xmlns="" val="23380615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8AC39"/>
        </a:solidFill>
        <a:effectLst/>
      </p:bgPr>
    </p:bg>
    <p:spTree>
      <p:nvGrpSpPr>
        <p:cNvPr id="1" name=""/>
        <p:cNvGrpSpPr/>
        <p:nvPr/>
      </p:nvGrpSpPr>
      <p:grpSpPr>
        <a:xfrm>
          <a:off x="0" y="0"/>
          <a:ext cx="0" cy="0"/>
          <a:chOff x="0" y="0"/>
          <a:chExt cx="0" cy="0"/>
        </a:xfrm>
      </p:grpSpPr>
      <p:sp>
        <p:nvSpPr>
          <p:cNvPr id="2" name="AutoShape 2"/>
          <p:cNvSpPr/>
          <p:nvPr/>
        </p:nvSpPr>
        <p:spPr>
          <a:xfrm>
            <a:off x="488564" y="488564"/>
            <a:ext cx="17310873" cy="9309873"/>
          </a:xfrm>
          <a:prstGeom prst="rect">
            <a:avLst/>
          </a:prstGeom>
          <a:solidFill>
            <a:srgbClr val="F8F7F0"/>
          </a:solidFill>
        </p:spPr>
      </p:sp>
      <p:sp>
        <p:nvSpPr>
          <p:cNvPr id="3" name="TextBox 3"/>
          <p:cNvSpPr txBox="1"/>
          <p:nvPr/>
        </p:nvSpPr>
        <p:spPr>
          <a:xfrm>
            <a:off x="1508152" y="2481255"/>
            <a:ext cx="7635848" cy="716041"/>
          </a:xfrm>
          <a:prstGeom prst="rect">
            <a:avLst/>
          </a:prstGeom>
        </p:spPr>
        <p:txBody>
          <a:bodyPr lIns="0" tIns="0" rIns="0" bIns="0" rtlCol="0" anchor="t">
            <a:spAutoFit/>
          </a:bodyPr>
          <a:lstStyle/>
          <a:p>
            <a:pPr marL="0" marR="0" lvl="0" indent="0" algn="l" defTabSz="914400" rtl="0" eaLnBrk="1" fontAlgn="auto" latinLnBrk="0" hangingPunct="1">
              <a:lnSpc>
                <a:spcPts val="5880"/>
              </a:lnSpc>
              <a:spcBef>
                <a:spcPts val="0"/>
              </a:spcBef>
              <a:spcAft>
                <a:spcPts val="0"/>
              </a:spcAft>
              <a:buClrTx/>
              <a:buSzTx/>
              <a:buFontTx/>
              <a:buNone/>
              <a:tabLst/>
              <a:defRPr/>
            </a:pPr>
            <a:r>
              <a:rPr kumimoji="0" lang="en-US" sz="4200" b="0" i="0" u="none" strike="noStrike" kern="1200" cap="none" spc="0" normalizeH="0" baseline="0" noProof="0">
                <a:ln>
                  <a:noFill/>
                </a:ln>
                <a:solidFill>
                  <a:srgbClr val="F8AC39"/>
                </a:solidFill>
                <a:effectLst/>
                <a:uLnTx/>
                <a:uFillTx/>
                <a:latin typeface="Open Sans"/>
                <a:ea typeface="+mn-ea"/>
                <a:cs typeface="+mn-cs"/>
              </a:rPr>
              <a:t>FACILITO ELECTRICIDAD</a:t>
            </a:r>
          </a:p>
        </p:txBody>
      </p:sp>
      <p:sp>
        <p:nvSpPr>
          <p:cNvPr id="4" name="TextBox 4"/>
          <p:cNvSpPr txBox="1"/>
          <p:nvPr/>
        </p:nvSpPr>
        <p:spPr>
          <a:xfrm>
            <a:off x="1508152" y="3881190"/>
            <a:ext cx="10089276" cy="4358966"/>
          </a:xfrm>
          <a:prstGeom prst="rect">
            <a:avLst/>
          </a:prstGeom>
        </p:spPr>
        <p:txBody>
          <a:bodyPr lIns="0" tIns="0" rIns="0" bIns="0" rtlCol="0" anchor="t">
            <a:spAutoFit/>
          </a:bodyPr>
          <a:lstStyle/>
          <a:p>
            <a:pPr marL="0" marR="0" lvl="0" indent="0" algn="just" defTabSz="914400" rtl="0" eaLnBrk="1" fontAlgn="auto" latinLnBrk="0" hangingPunct="1">
              <a:lnSpc>
                <a:spcPts val="3595"/>
              </a:lnSpc>
              <a:spcBef>
                <a:spcPts val="0"/>
              </a:spcBef>
              <a:spcAft>
                <a:spcPts val="0"/>
              </a:spcAft>
              <a:buClrTx/>
              <a:buSzTx/>
              <a:buFontTx/>
              <a:buNone/>
              <a:tabLst/>
              <a:defRPr/>
            </a:pPr>
            <a:r>
              <a:rPr kumimoji="0" lang="en-US" sz="2568" b="0" i="0" u="none" strike="noStrike" kern="1200" cap="none" spc="0" normalizeH="0" baseline="0" noProof="0" dirty="0">
                <a:ln>
                  <a:noFill/>
                </a:ln>
                <a:solidFill>
                  <a:srgbClr val="7E6B73"/>
                </a:solidFill>
                <a:effectLst/>
                <a:uLnTx/>
                <a:uFillTx/>
                <a:latin typeface="Open Sans"/>
                <a:ea typeface="+mn-ea"/>
                <a:cs typeface="+mn-cs"/>
              </a:rPr>
              <a:t>Es un </a:t>
            </a:r>
            <a:r>
              <a:rPr kumimoji="0" lang="en-US" sz="2568" b="0" i="0" u="none" strike="noStrike" kern="1200" cap="none" spc="0" normalizeH="0" baseline="0" noProof="0" dirty="0" err="1">
                <a:ln>
                  <a:noFill/>
                </a:ln>
                <a:solidFill>
                  <a:srgbClr val="7E6B73"/>
                </a:solidFill>
                <a:effectLst/>
                <a:uLnTx/>
                <a:uFillTx/>
                <a:latin typeface="Open Sans"/>
                <a:ea typeface="+mn-ea"/>
                <a:cs typeface="+mn-cs"/>
              </a:rPr>
              <a:t>aplicativo</a:t>
            </a:r>
            <a:r>
              <a:rPr kumimoji="0" lang="en-US" sz="2568" b="0" i="0" u="none" strike="noStrike" kern="1200" cap="none" spc="0" normalizeH="0" baseline="0" noProof="0" dirty="0">
                <a:ln>
                  <a:noFill/>
                </a:ln>
                <a:solidFill>
                  <a:srgbClr val="7E6B73"/>
                </a:solidFill>
                <a:effectLst/>
                <a:uLnTx/>
                <a:uFillTx/>
                <a:latin typeface="Open Sans"/>
                <a:ea typeface="+mn-ea"/>
                <a:cs typeface="+mn-cs"/>
              </a:rPr>
              <a:t> que </a:t>
            </a:r>
            <a:r>
              <a:rPr kumimoji="0" lang="en-US" sz="2568" b="0" i="0" u="none" strike="noStrike" kern="1200" cap="none" spc="0" normalizeH="0" baseline="0" noProof="0" dirty="0" err="1">
                <a:ln>
                  <a:noFill/>
                </a:ln>
                <a:solidFill>
                  <a:srgbClr val="7E6B73"/>
                </a:solidFill>
                <a:effectLst/>
                <a:uLnTx/>
                <a:uFillTx/>
                <a:latin typeface="Open Sans"/>
                <a:ea typeface="+mn-ea"/>
                <a:cs typeface="+mn-cs"/>
              </a:rPr>
              <a:t>han</a:t>
            </a:r>
            <a:r>
              <a:rPr kumimoji="0" lang="en-US" sz="2568" b="0" i="0" u="none" strike="noStrike" kern="1200" cap="none" spc="0" normalizeH="0" baseline="0" noProof="0" dirty="0">
                <a:ln>
                  <a:noFill/>
                </a:ln>
                <a:solidFill>
                  <a:srgbClr val="7E6B73"/>
                </a:solidFill>
                <a:effectLst/>
                <a:uLnTx/>
                <a:uFillTx/>
                <a:latin typeface="Open Sans"/>
                <a:ea typeface="+mn-ea"/>
                <a:cs typeface="+mn-cs"/>
              </a:rPr>
              <a:t> </a:t>
            </a:r>
            <a:r>
              <a:rPr kumimoji="0" lang="en-US" sz="2568" b="0" i="0" u="none" strike="noStrike" kern="1200" cap="none" spc="0" normalizeH="0" baseline="0" noProof="0" dirty="0" err="1">
                <a:ln>
                  <a:noFill/>
                </a:ln>
                <a:solidFill>
                  <a:srgbClr val="7E6B73"/>
                </a:solidFill>
                <a:effectLst/>
                <a:uLnTx/>
                <a:uFillTx/>
                <a:latin typeface="Open Sans"/>
                <a:ea typeface="+mn-ea"/>
                <a:cs typeface="+mn-cs"/>
              </a:rPr>
              <a:t>puesto</a:t>
            </a:r>
            <a:r>
              <a:rPr kumimoji="0" lang="en-US" sz="2568" b="0" i="0" u="none" strike="noStrike" kern="1200" cap="none" spc="0" normalizeH="0" baseline="0" noProof="0" dirty="0">
                <a:ln>
                  <a:noFill/>
                </a:ln>
                <a:solidFill>
                  <a:srgbClr val="7E6B73"/>
                </a:solidFill>
                <a:effectLst/>
                <a:uLnTx/>
                <a:uFillTx/>
                <a:latin typeface="Open Sans"/>
                <a:ea typeface="+mn-ea"/>
                <a:cs typeface="+mn-cs"/>
              </a:rPr>
              <a:t> </a:t>
            </a:r>
            <a:r>
              <a:rPr kumimoji="0" lang="en-US" sz="2568" b="0" i="0" u="none" strike="noStrike" kern="1200" cap="none" spc="0" normalizeH="0" baseline="0" noProof="0" dirty="0" err="1">
                <a:ln>
                  <a:noFill/>
                </a:ln>
                <a:solidFill>
                  <a:srgbClr val="7E6B73"/>
                </a:solidFill>
                <a:effectLst/>
                <a:uLnTx/>
                <a:uFillTx/>
                <a:latin typeface="Open Sans"/>
                <a:ea typeface="+mn-ea"/>
                <a:cs typeface="+mn-cs"/>
              </a:rPr>
              <a:t>en</a:t>
            </a:r>
            <a:r>
              <a:rPr kumimoji="0" lang="en-US" sz="2568" b="0" i="0" u="none" strike="noStrike" kern="1200" cap="none" spc="0" normalizeH="0" baseline="0" noProof="0" dirty="0">
                <a:ln>
                  <a:noFill/>
                </a:ln>
                <a:solidFill>
                  <a:srgbClr val="7E6B73"/>
                </a:solidFill>
                <a:effectLst/>
                <a:uLnTx/>
                <a:uFillTx/>
                <a:latin typeface="Open Sans"/>
                <a:ea typeface="+mn-ea"/>
                <a:cs typeface="+mn-cs"/>
              </a:rPr>
              <a:t> </a:t>
            </a:r>
            <a:r>
              <a:rPr kumimoji="0" lang="en-US" sz="2568" b="0" i="0" u="none" strike="noStrike" kern="1200" cap="none" spc="0" normalizeH="0" baseline="0" noProof="0" dirty="0" err="1">
                <a:ln>
                  <a:noFill/>
                </a:ln>
                <a:solidFill>
                  <a:srgbClr val="7E6B73"/>
                </a:solidFill>
                <a:effectLst/>
                <a:uLnTx/>
                <a:uFillTx/>
                <a:latin typeface="Open Sans"/>
                <a:ea typeface="+mn-ea"/>
                <a:cs typeface="+mn-cs"/>
              </a:rPr>
              <a:t>marcha</a:t>
            </a:r>
            <a:r>
              <a:rPr kumimoji="0" lang="en-US" sz="2568" b="0" i="0" u="none" strike="noStrike" kern="1200" cap="none" spc="0" normalizeH="0" baseline="0" noProof="0" dirty="0">
                <a:ln>
                  <a:noFill/>
                </a:ln>
                <a:solidFill>
                  <a:srgbClr val="7E6B73"/>
                </a:solidFill>
                <a:effectLst/>
                <a:uLnTx/>
                <a:uFillTx/>
                <a:latin typeface="Open Sans"/>
                <a:ea typeface="+mn-ea"/>
                <a:cs typeface="+mn-cs"/>
              </a:rPr>
              <a:t> OSINERGMIN y </a:t>
            </a:r>
            <a:r>
              <a:rPr kumimoji="0" lang="en-US" sz="2568" b="0" i="0" u="none" strike="noStrike" kern="1200" cap="none" spc="0" normalizeH="0" baseline="0" noProof="0" dirty="0" err="1">
                <a:ln>
                  <a:noFill/>
                </a:ln>
                <a:solidFill>
                  <a:srgbClr val="7E6B73"/>
                </a:solidFill>
                <a:effectLst/>
                <a:uLnTx/>
                <a:uFillTx/>
                <a:latin typeface="Open Sans"/>
                <a:ea typeface="+mn-ea"/>
                <a:cs typeface="+mn-cs"/>
              </a:rPr>
              <a:t>permite</a:t>
            </a:r>
            <a:r>
              <a:rPr kumimoji="0" lang="en-US" sz="2568" b="0" i="0" u="none" strike="noStrike" kern="1200" cap="none" spc="0" normalizeH="0" baseline="0" noProof="0" dirty="0">
                <a:ln>
                  <a:noFill/>
                </a:ln>
                <a:solidFill>
                  <a:srgbClr val="7E6B73"/>
                </a:solidFill>
                <a:effectLst/>
                <a:uLnTx/>
                <a:uFillTx/>
                <a:latin typeface="Open Sans"/>
                <a:ea typeface="+mn-ea"/>
                <a:cs typeface="+mn-cs"/>
              </a:rPr>
              <a:t> que el </a:t>
            </a:r>
            <a:r>
              <a:rPr kumimoji="0" lang="en-US" sz="2568" b="0" i="0" u="none" strike="noStrike" kern="1200" cap="none" spc="0" normalizeH="0" baseline="0" noProof="0" dirty="0" err="1">
                <a:ln>
                  <a:noFill/>
                </a:ln>
                <a:solidFill>
                  <a:srgbClr val="7E6B73"/>
                </a:solidFill>
                <a:effectLst/>
                <a:uLnTx/>
                <a:uFillTx/>
                <a:latin typeface="Open Sans"/>
                <a:ea typeface="+mn-ea"/>
                <a:cs typeface="+mn-cs"/>
              </a:rPr>
              <a:t>consumidor</a:t>
            </a:r>
            <a:r>
              <a:rPr kumimoji="0" lang="en-US" sz="2568" b="0" i="0" u="none" strike="noStrike" kern="1200" cap="none" spc="0" normalizeH="0" baseline="0" noProof="0" dirty="0">
                <a:ln>
                  <a:noFill/>
                </a:ln>
                <a:solidFill>
                  <a:srgbClr val="7E6B73"/>
                </a:solidFill>
                <a:effectLst/>
                <a:uLnTx/>
                <a:uFillTx/>
                <a:latin typeface="Open Sans"/>
                <a:ea typeface="+mn-ea"/>
                <a:cs typeface="+mn-cs"/>
              </a:rPr>
              <a:t> </a:t>
            </a:r>
            <a:r>
              <a:rPr kumimoji="0" lang="en-US" sz="2568" b="0" i="0" u="none" strike="noStrike" kern="1200" cap="none" spc="0" normalizeH="0" baseline="0" noProof="0" dirty="0" err="1">
                <a:ln>
                  <a:noFill/>
                </a:ln>
                <a:solidFill>
                  <a:srgbClr val="7E6B73"/>
                </a:solidFill>
                <a:effectLst/>
                <a:uLnTx/>
                <a:uFillTx/>
                <a:latin typeface="Open Sans"/>
                <a:ea typeface="+mn-ea"/>
                <a:cs typeface="+mn-cs"/>
              </a:rPr>
              <a:t>realice</a:t>
            </a:r>
            <a:r>
              <a:rPr kumimoji="0" lang="en-US" sz="2568" b="0" i="0" u="none" strike="noStrike" kern="1200" cap="none" spc="0" normalizeH="0" baseline="0" noProof="0" dirty="0">
                <a:ln>
                  <a:noFill/>
                </a:ln>
                <a:solidFill>
                  <a:srgbClr val="7E6B73"/>
                </a:solidFill>
                <a:effectLst/>
                <a:uLnTx/>
                <a:uFillTx/>
                <a:latin typeface="Open Sans"/>
                <a:ea typeface="+mn-ea"/>
                <a:cs typeface="+mn-cs"/>
              </a:rPr>
              <a:t> </a:t>
            </a:r>
            <a:r>
              <a:rPr kumimoji="0" lang="en-US" sz="2568" b="0" i="0" u="none" strike="noStrike" kern="1200" cap="none" spc="0" normalizeH="0" baseline="0" noProof="0" dirty="0" err="1">
                <a:ln>
                  <a:noFill/>
                </a:ln>
                <a:solidFill>
                  <a:srgbClr val="7E6B73"/>
                </a:solidFill>
                <a:effectLst/>
                <a:uLnTx/>
                <a:uFillTx/>
                <a:latin typeface="Open Sans"/>
                <a:ea typeface="+mn-ea"/>
                <a:cs typeface="+mn-cs"/>
              </a:rPr>
              <a:t>su</a:t>
            </a:r>
            <a:r>
              <a:rPr kumimoji="0" lang="en-US" sz="2568" b="0" i="0" u="none" strike="noStrike" kern="1200" cap="none" spc="0" normalizeH="0" baseline="0" noProof="0" dirty="0">
                <a:ln>
                  <a:noFill/>
                </a:ln>
                <a:solidFill>
                  <a:srgbClr val="7E6B73"/>
                </a:solidFill>
                <a:effectLst/>
                <a:uLnTx/>
                <a:uFillTx/>
                <a:latin typeface="Open Sans"/>
                <a:ea typeface="+mn-ea"/>
                <a:cs typeface="+mn-cs"/>
              </a:rPr>
              <a:t> </a:t>
            </a:r>
            <a:r>
              <a:rPr kumimoji="0" lang="en-US" sz="2568" b="0" i="0" u="none" strike="noStrike" kern="1200" cap="none" spc="0" normalizeH="0" baseline="0" noProof="0" dirty="0" err="1">
                <a:ln>
                  <a:noFill/>
                </a:ln>
                <a:solidFill>
                  <a:srgbClr val="7E6B73"/>
                </a:solidFill>
                <a:effectLst/>
                <a:uLnTx/>
                <a:uFillTx/>
                <a:latin typeface="Open Sans"/>
                <a:ea typeface="+mn-ea"/>
                <a:cs typeface="+mn-cs"/>
              </a:rPr>
              <a:t>denuncia</a:t>
            </a:r>
            <a:r>
              <a:rPr kumimoji="0" lang="en-US" sz="2568" b="0" i="0" u="none" strike="noStrike" kern="1200" cap="none" spc="0" normalizeH="0" baseline="0" noProof="0" dirty="0">
                <a:ln>
                  <a:noFill/>
                </a:ln>
                <a:solidFill>
                  <a:srgbClr val="7E6B73"/>
                </a:solidFill>
                <a:effectLst/>
                <a:uLnTx/>
                <a:uFillTx/>
                <a:latin typeface="Open Sans"/>
                <a:ea typeface="+mn-ea"/>
                <a:cs typeface="+mn-cs"/>
              </a:rPr>
              <a:t>, </a:t>
            </a:r>
            <a:r>
              <a:rPr kumimoji="0" lang="en-US" sz="2568" b="0" i="0" u="none" strike="noStrike" kern="1200" cap="none" spc="0" normalizeH="0" baseline="0" noProof="0" dirty="0" err="1">
                <a:ln>
                  <a:noFill/>
                </a:ln>
                <a:solidFill>
                  <a:srgbClr val="7E6B73"/>
                </a:solidFill>
                <a:effectLst/>
                <a:uLnTx/>
                <a:uFillTx/>
                <a:latin typeface="Open Sans"/>
                <a:ea typeface="+mn-ea"/>
                <a:cs typeface="+mn-cs"/>
              </a:rPr>
              <a:t>llegando</a:t>
            </a:r>
            <a:r>
              <a:rPr kumimoji="0" lang="en-US" sz="2568" b="0" i="0" u="none" strike="noStrike" kern="1200" cap="none" spc="0" normalizeH="0" baseline="0" noProof="0" dirty="0">
                <a:ln>
                  <a:noFill/>
                </a:ln>
                <a:solidFill>
                  <a:srgbClr val="7E6B73"/>
                </a:solidFill>
                <a:effectLst/>
                <a:uLnTx/>
                <a:uFillTx/>
                <a:latin typeface="Open Sans"/>
                <a:ea typeface="+mn-ea"/>
                <a:cs typeface="+mn-cs"/>
              </a:rPr>
              <a:t> </a:t>
            </a:r>
            <a:r>
              <a:rPr kumimoji="0" lang="en-US" sz="2568" b="0" i="0" u="none" strike="noStrike" kern="1200" cap="none" spc="0" normalizeH="0" baseline="0" noProof="0" dirty="0" err="1">
                <a:ln>
                  <a:noFill/>
                </a:ln>
                <a:solidFill>
                  <a:srgbClr val="7E6B73"/>
                </a:solidFill>
                <a:effectLst/>
                <a:uLnTx/>
                <a:uFillTx/>
                <a:latin typeface="Open Sans"/>
                <a:ea typeface="+mn-ea"/>
                <a:cs typeface="+mn-cs"/>
              </a:rPr>
              <a:t>esta</a:t>
            </a:r>
            <a:r>
              <a:rPr kumimoji="0" lang="en-US" sz="2568" b="0" i="0" u="none" strike="noStrike" kern="1200" cap="none" spc="0" normalizeH="0" baseline="0" noProof="0" dirty="0">
                <a:ln>
                  <a:noFill/>
                </a:ln>
                <a:solidFill>
                  <a:srgbClr val="7E6B73"/>
                </a:solidFill>
                <a:effectLst/>
                <a:uLnTx/>
                <a:uFillTx/>
                <a:latin typeface="Open Sans"/>
                <a:ea typeface="+mn-ea"/>
                <a:cs typeface="+mn-cs"/>
              </a:rPr>
              <a:t> al </a:t>
            </a:r>
            <a:r>
              <a:rPr kumimoji="0" lang="en-US" sz="2568" b="0" i="0" u="none" strike="noStrike" kern="1200" cap="none" spc="0" normalizeH="0" baseline="0" noProof="0" dirty="0" err="1">
                <a:ln>
                  <a:noFill/>
                </a:ln>
                <a:solidFill>
                  <a:srgbClr val="7E6B73"/>
                </a:solidFill>
                <a:effectLst/>
                <a:uLnTx/>
                <a:uFillTx/>
                <a:latin typeface="Open Sans"/>
                <a:ea typeface="+mn-ea"/>
                <a:cs typeface="+mn-cs"/>
              </a:rPr>
              <a:t>organismo</a:t>
            </a:r>
            <a:r>
              <a:rPr kumimoji="0" lang="en-US" sz="2568" b="0" i="0" u="none" strike="noStrike" kern="1200" cap="none" spc="0" normalizeH="0" baseline="0" noProof="0" dirty="0">
                <a:ln>
                  <a:noFill/>
                </a:ln>
                <a:solidFill>
                  <a:srgbClr val="7E6B73"/>
                </a:solidFill>
                <a:effectLst/>
                <a:uLnTx/>
                <a:uFillTx/>
                <a:latin typeface="Open Sans"/>
                <a:ea typeface="+mn-ea"/>
                <a:cs typeface="+mn-cs"/>
              </a:rPr>
              <a:t> </a:t>
            </a:r>
            <a:r>
              <a:rPr kumimoji="0" lang="en-US" sz="2568" b="0" i="0" u="none" strike="noStrike" kern="1200" cap="none" spc="0" normalizeH="0" baseline="0" noProof="0" dirty="0" err="1">
                <a:ln>
                  <a:noFill/>
                </a:ln>
                <a:solidFill>
                  <a:srgbClr val="7E6B73"/>
                </a:solidFill>
                <a:effectLst/>
                <a:uLnTx/>
                <a:uFillTx/>
                <a:latin typeface="Open Sans"/>
                <a:ea typeface="+mn-ea"/>
                <a:cs typeface="+mn-cs"/>
              </a:rPr>
              <a:t>regulador</a:t>
            </a:r>
            <a:r>
              <a:rPr kumimoji="0" lang="en-US" sz="2568" b="0" i="0" u="none" strike="noStrike" kern="1200" cap="none" spc="0" normalizeH="0" baseline="0" noProof="0" dirty="0">
                <a:ln>
                  <a:noFill/>
                </a:ln>
                <a:solidFill>
                  <a:srgbClr val="7E6B73"/>
                </a:solidFill>
                <a:effectLst/>
                <a:uLnTx/>
                <a:uFillTx/>
                <a:latin typeface="Open Sans"/>
                <a:ea typeface="+mn-ea"/>
                <a:cs typeface="+mn-cs"/>
              </a:rPr>
              <a:t>, </a:t>
            </a:r>
            <a:r>
              <a:rPr kumimoji="0" lang="en-US" sz="2568" b="0" i="0" u="none" strike="noStrike" kern="1200" cap="none" spc="0" normalizeH="0" baseline="0" noProof="0" dirty="0" err="1">
                <a:ln>
                  <a:noFill/>
                </a:ln>
                <a:solidFill>
                  <a:srgbClr val="7E6B73"/>
                </a:solidFill>
                <a:effectLst/>
                <a:uLnTx/>
                <a:uFillTx/>
                <a:latin typeface="Open Sans"/>
                <a:ea typeface="+mn-ea"/>
                <a:cs typeface="+mn-cs"/>
              </a:rPr>
              <a:t>quien</a:t>
            </a:r>
            <a:r>
              <a:rPr kumimoji="0" lang="en-US" sz="2568" b="0" i="0" u="none" strike="noStrike" kern="1200" cap="none" spc="0" normalizeH="0" baseline="0" noProof="0" dirty="0">
                <a:ln>
                  <a:noFill/>
                </a:ln>
                <a:solidFill>
                  <a:srgbClr val="7E6B73"/>
                </a:solidFill>
                <a:effectLst/>
                <a:uLnTx/>
                <a:uFillTx/>
                <a:latin typeface="Open Sans"/>
                <a:ea typeface="+mn-ea"/>
                <a:cs typeface="+mn-cs"/>
              </a:rPr>
              <a:t> </a:t>
            </a:r>
            <a:r>
              <a:rPr kumimoji="0" lang="en-US" sz="2568" b="0" i="0" u="none" strike="noStrike" kern="1200" cap="none" spc="0" normalizeH="0" baseline="0" noProof="0" dirty="0" err="1">
                <a:ln>
                  <a:noFill/>
                </a:ln>
                <a:solidFill>
                  <a:srgbClr val="7E6B73"/>
                </a:solidFill>
                <a:effectLst/>
                <a:uLnTx/>
                <a:uFillTx/>
                <a:latin typeface="Open Sans"/>
                <a:ea typeface="+mn-ea"/>
                <a:cs typeface="+mn-cs"/>
              </a:rPr>
              <a:t>supervisa</a:t>
            </a:r>
            <a:r>
              <a:rPr kumimoji="0" lang="en-US" sz="2568" b="0" i="0" u="none" strike="noStrike" kern="1200" cap="none" spc="0" normalizeH="0" baseline="0" noProof="0" dirty="0">
                <a:ln>
                  <a:noFill/>
                </a:ln>
                <a:solidFill>
                  <a:srgbClr val="7E6B73"/>
                </a:solidFill>
                <a:effectLst/>
                <a:uLnTx/>
                <a:uFillTx/>
                <a:latin typeface="Open Sans"/>
                <a:ea typeface="+mn-ea"/>
                <a:cs typeface="+mn-cs"/>
              </a:rPr>
              <a:t> la </a:t>
            </a:r>
            <a:r>
              <a:rPr kumimoji="0" lang="en-US" sz="2568" b="0" i="0" u="none" strike="noStrike" kern="1200" cap="none" spc="0" normalizeH="0" baseline="0" noProof="0" dirty="0" err="1">
                <a:ln>
                  <a:noFill/>
                </a:ln>
                <a:solidFill>
                  <a:srgbClr val="7E6B73"/>
                </a:solidFill>
                <a:effectLst/>
                <a:uLnTx/>
                <a:uFillTx/>
                <a:latin typeface="Open Sans"/>
                <a:ea typeface="+mn-ea"/>
                <a:cs typeface="+mn-cs"/>
              </a:rPr>
              <a:t>atención</a:t>
            </a:r>
            <a:r>
              <a:rPr kumimoji="0" lang="en-US" sz="2568" b="0" i="0" u="none" strike="noStrike" kern="1200" cap="none" spc="0" normalizeH="0" baseline="0" noProof="0" dirty="0">
                <a:ln>
                  <a:noFill/>
                </a:ln>
                <a:solidFill>
                  <a:srgbClr val="7E6B73"/>
                </a:solidFill>
                <a:effectLst/>
                <a:uLnTx/>
                <a:uFillTx/>
                <a:latin typeface="Open Sans"/>
                <a:ea typeface="+mn-ea"/>
                <a:cs typeface="+mn-cs"/>
              </a:rPr>
              <a:t> </a:t>
            </a:r>
            <a:r>
              <a:rPr kumimoji="0" lang="en-US" sz="2568" b="0" i="0" u="none" strike="noStrike" kern="1200" cap="none" spc="0" normalizeH="0" baseline="0" noProof="0" dirty="0" err="1">
                <a:ln>
                  <a:noFill/>
                </a:ln>
                <a:solidFill>
                  <a:srgbClr val="7E6B73"/>
                </a:solidFill>
                <a:effectLst/>
                <a:uLnTx/>
                <a:uFillTx/>
                <a:latin typeface="Open Sans"/>
                <a:ea typeface="+mn-ea"/>
                <a:cs typeface="+mn-cs"/>
              </a:rPr>
              <a:t>prioritaria</a:t>
            </a:r>
            <a:r>
              <a:rPr kumimoji="0" lang="en-US" sz="2568" b="0" i="0" u="none" strike="noStrike" kern="1200" cap="none" spc="0" normalizeH="0" baseline="0" noProof="0" dirty="0">
                <a:ln>
                  <a:noFill/>
                </a:ln>
                <a:solidFill>
                  <a:srgbClr val="7E6B73"/>
                </a:solidFill>
                <a:effectLst/>
                <a:uLnTx/>
                <a:uFillTx/>
                <a:latin typeface="Open Sans"/>
                <a:ea typeface="+mn-ea"/>
                <a:cs typeface="+mn-cs"/>
              </a:rPr>
              <a:t> que la </a:t>
            </a:r>
            <a:r>
              <a:rPr kumimoji="0" lang="en-US" sz="2568" b="0" i="0" u="none" strike="noStrike" kern="1200" cap="none" spc="0" normalizeH="0" baseline="0" noProof="0" dirty="0" err="1">
                <a:ln>
                  <a:noFill/>
                </a:ln>
                <a:solidFill>
                  <a:srgbClr val="7E6B73"/>
                </a:solidFill>
                <a:effectLst/>
                <a:uLnTx/>
                <a:uFillTx/>
                <a:latin typeface="Open Sans"/>
                <a:ea typeface="+mn-ea"/>
                <a:cs typeface="+mn-cs"/>
              </a:rPr>
              <a:t>concesionaria</a:t>
            </a:r>
            <a:r>
              <a:rPr kumimoji="0" lang="en-US" sz="2568" b="0" i="0" u="none" strike="noStrike" kern="1200" cap="none" spc="0" normalizeH="0" baseline="0" noProof="0" dirty="0">
                <a:ln>
                  <a:noFill/>
                </a:ln>
                <a:solidFill>
                  <a:srgbClr val="7E6B73"/>
                </a:solidFill>
                <a:effectLst/>
                <a:uLnTx/>
                <a:uFillTx/>
                <a:latin typeface="Open Sans"/>
                <a:ea typeface="+mn-ea"/>
                <a:cs typeface="+mn-cs"/>
              </a:rPr>
              <a:t> debe </a:t>
            </a:r>
            <a:r>
              <a:rPr kumimoji="0" lang="en-US" sz="2568" b="0" i="0" u="none" strike="noStrike" kern="1200" cap="none" spc="0" normalizeH="0" baseline="0" noProof="0" dirty="0" err="1">
                <a:ln>
                  <a:noFill/>
                </a:ln>
                <a:solidFill>
                  <a:srgbClr val="7E6B73"/>
                </a:solidFill>
                <a:effectLst/>
                <a:uLnTx/>
                <a:uFillTx/>
                <a:latin typeface="Open Sans"/>
                <a:ea typeface="+mn-ea"/>
                <a:cs typeface="+mn-cs"/>
              </a:rPr>
              <a:t>dar</a:t>
            </a:r>
            <a:r>
              <a:rPr kumimoji="0" lang="en-US" sz="2568" b="0" i="0" u="none" strike="noStrike" kern="1200" cap="none" spc="0" normalizeH="0" baseline="0" noProof="0" dirty="0">
                <a:ln>
                  <a:noFill/>
                </a:ln>
                <a:solidFill>
                  <a:srgbClr val="7E6B73"/>
                </a:solidFill>
                <a:effectLst/>
                <a:uLnTx/>
                <a:uFillTx/>
                <a:latin typeface="Open Sans"/>
                <a:ea typeface="+mn-ea"/>
                <a:cs typeface="+mn-cs"/>
              </a:rPr>
              <a:t> a la </a:t>
            </a:r>
            <a:r>
              <a:rPr kumimoji="0" lang="en-US" sz="2568" b="0" i="0" u="none" strike="noStrike" kern="1200" cap="none" spc="0" normalizeH="0" baseline="0" noProof="0" dirty="0" err="1">
                <a:ln>
                  <a:noFill/>
                </a:ln>
                <a:solidFill>
                  <a:srgbClr val="7E6B73"/>
                </a:solidFill>
                <a:effectLst/>
                <a:uLnTx/>
                <a:uFillTx/>
                <a:latin typeface="Open Sans"/>
                <a:ea typeface="+mn-ea"/>
                <a:cs typeface="+mn-cs"/>
              </a:rPr>
              <a:t>queja</a:t>
            </a:r>
            <a:r>
              <a:rPr kumimoji="0" lang="en-US" sz="2568" b="0" i="0" u="none" strike="noStrike" kern="1200" cap="none" spc="0" normalizeH="0" baseline="0" noProof="0" dirty="0">
                <a:ln>
                  <a:noFill/>
                </a:ln>
                <a:solidFill>
                  <a:srgbClr val="7E6B73"/>
                </a:solidFill>
                <a:effectLst/>
                <a:uLnTx/>
                <a:uFillTx/>
                <a:latin typeface="Open Sans"/>
                <a:ea typeface="+mn-ea"/>
                <a:cs typeface="+mn-cs"/>
              </a:rPr>
              <a:t> </a:t>
            </a:r>
            <a:r>
              <a:rPr kumimoji="0" lang="en-US" sz="2568" b="0" i="0" u="none" strike="noStrike" kern="1200" cap="none" spc="0" normalizeH="0" baseline="0" noProof="0" dirty="0" err="1">
                <a:ln>
                  <a:noFill/>
                </a:ln>
                <a:solidFill>
                  <a:srgbClr val="7E6B73"/>
                </a:solidFill>
                <a:effectLst/>
                <a:uLnTx/>
                <a:uFillTx/>
                <a:latin typeface="Open Sans"/>
                <a:ea typeface="+mn-ea"/>
                <a:cs typeface="+mn-cs"/>
              </a:rPr>
              <a:t>recibida</a:t>
            </a:r>
            <a:r>
              <a:rPr kumimoji="0" lang="en-US" sz="2568" b="0" i="0" u="none" strike="noStrike" kern="1200" cap="none" spc="0" normalizeH="0" baseline="0" noProof="0" dirty="0">
                <a:ln>
                  <a:noFill/>
                </a:ln>
                <a:solidFill>
                  <a:srgbClr val="7E6B73"/>
                </a:solidFill>
                <a:effectLst/>
                <a:uLnTx/>
                <a:uFillTx/>
                <a:latin typeface="Open Sans"/>
                <a:ea typeface="+mn-ea"/>
                <a:cs typeface="+mn-cs"/>
              </a:rPr>
              <a:t>.</a:t>
            </a:r>
          </a:p>
          <a:p>
            <a:pPr marL="0" marR="0" lvl="0" indent="0" algn="just" defTabSz="914400" rtl="0" eaLnBrk="1" fontAlgn="auto" latinLnBrk="0" hangingPunct="1">
              <a:lnSpc>
                <a:spcPts val="3595"/>
              </a:lnSpc>
              <a:spcBef>
                <a:spcPts val="0"/>
              </a:spcBef>
              <a:spcAft>
                <a:spcPts val="0"/>
              </a:spcAft>
              <a:buClrTx/>
              <a:buSzTx/>
              <a:buFontTx/>
              <a:buNone/>
              <a:tabLst/>
              <a:defRPr/>
            </a:pPr>
            <a:endParaRPr kumimoji="0" lang="en-US" sz="2568" b="0" i="0" u="none" strike="noStrike" kern="1200" cap="none" spc="0" normalizeH="0" baseline="0" noProof="0" dirty="0">
              <a:ln>
                <a:noFill/>
              </a:ln>
              <a:solidFill>
                <a:srgbClr val="7E6B73"/>
              </a:solidFill>
              <a:effectLst/>
              <a:uLnTx/>
              <a:uFillTx/>
              <a:latin typeface="Open Sans"/>
              <a:ea typeface="+mn-ea"/>
              <a:cs typeface="+mn-cs"/>
            </a:endParaRPr>
          </a:p>
          <a:p>
            <a:pPr marL="0" marR="0" lvl="0" indent="0" algn="just" defTabSz="914400" rtl="0" eaLnBrk="1" fontAlgn="auto" latinLnBrk="0" hangingPunct="1">
              <a:lnSpc>
                <a:spcPts val="3595"/>
              </a:lnSpc>
              <a:spcBef>
                <a:spcPts val="0"/>
              </a:spcBef>
              <a:spcAft>
                <a:spcPts val="0"/>
              </a:spcAft>
              <a:buClrTx/>
              <a:buSzTx/>
              <a:buFontTx/>
              <a:buNone/>
              <a:tabLst/>
              <a:defRPr/>
            </a:pPr>
            <a:r>
              <a:rPr kumimoji="0" lang="en-US" sz="2568" b="0" i="0" u="none" strike="noStrike" kern="1200" cap="none" spc="0" normalizeH="0" baseline="0" noProof="0" dirty="0">
                <a:ln>
                  <a:noFill/>
                </a:ln>
                <a:solidFill>
                  <a:srgbClr val="7E6B73"/>
                </a:solidFill>
                <a:effectLst/>
                <a:uLnTx/>
                <a:uFillTx/>
                <a:latin typeface="Open Sans"/>
                <a:ea typeface="+mn-ea"/>
                <a:cs typeface="+mn-cs"/>
              </a:rPr>
              <a:t>Con el </a:t>
            </a:r>
            <a:r>
              <a:rPr kumimoji="0" lang="en-US" sz="2568" b="0" i="0" u="none" strike="noStrike" kern="1200" cap="none" spc="0" normalizeH="0" baseline="0" noProof="0" dirty="0" err="1">
                <a:ln>
                  <a:noFill/>
                </a:ln>
                <a:solidFill>
                  <a:srgbClr val="7E6B73"/>
                </a:solidFill>
                <a:effectLst/>
                <a:uLnTx/>
                <a:uFillTx/>
                <a:latin typeface="Open Sans"/>
                <a:ea typeface="+mn-ea"/>
                <a:cs typeface="+mn-cs"/>
              </a:rPr>
              <a:t>aplicativo</a:t>
            </a:r>
            <a:r>
              <a:rPr kumimoji="0" lang="en-US" sz="2568" b="0" i="0" u="none" strike="noStrike" kern="1200" cap="none" spc="0" normalizeH="0" baseline="0" noProof="0" dirty="0">
                <a:ln>
                  <a:noFill/>
                </a:ln>
                <a:solidFill>
                  <a:srgbClr val="7E6B73"/>
                </a:solidFill>
                <a:effectLst/>
                <a:uLnTx/>
                <a:uFillTx/>
                <a:latin typeface="Open Sans"/>
                <a:ea typeface="+mn-ea"/>
                <a:cs typeface="+mn-cs"/>
              </a:rPr>
              <a:t> las personas </a:t>
            </a:r>
            <a:r>
              <a:rPr kumimoji="0" lang="en-US" sz="2568" b="0" i="0" u="none" strike="noStrike" kern="1200" cap="none" spc="0" normalizeH="0" baseline="0" noProof="0" dirty="0" err="1">
                <a:ln>
                  <a:noFill/>
                </a:ln>
                <a:solidFill>
                  <a:srgbClr val="7E6B73"/>
                </a:solidFill>
                <a:effectLst/>
                <a:uLnTx/>
                <a:uFillTx/>
                <a:latin typeface="Open Sans"/>
                <a:ea typeface="+mn-ea"/>
                <a:cs typeface="+mn-cs"/>
              </a:rPr>
              <a:t>denunciantes</a:t>
            </a:r>
            <a:r>
              <a:rPr kumimoji="0" lang="en-US" sz="2568" b="0" i="0" u="none" strike="noStrike" kern="1200" cap="none" spc="0" normalizeH="0" baseline="0" noProof="0" dirty="0">
                <a:ln>
                  <a:noFill/>
                </a:ln>
                <a:solidFill>
                  <a:srgbClr val="7E6B73"/>
                </a:solidFill>
                <a:effectLst/>
                <a:uLnTx/>
                <a:uFillTx/>
                <a:latin typeface="Open Sans"/>
                <a:ea typeface="+mn-ea"/>
                <a:cs typeface="+mn-cs"/>
              </a:rPr>
              <a:t> </a:t>
            </a:r>
            <a:r>
              <a:rPr kumimoji="0" lang="en-US" sz="2568" b="0" i="0" u="none" strike="noStrike" kern="1200" cap="none" spc="0" normalizeH="0" baseline="0" noProof="0" dirty="0" err="1">
                <a:ln>
                  <a:noFill/>
                </a:ln>
                <a:solidFill>
                  <a:srgbClr val="7E6B73"/>
                </a:solidFill>
                <a:effectLst/>
                <a:uLnTx/>
                <a:uFillTx/>
                <a:latin typeface="Open Sans"/>
                <a:ea typeface="+mn-ea"/>
                <a:cs typeface="+mn-cs"/>
              </a:rPr>
              <a:t>evitan</a:t>
            </a:r>
            <a:r>
              <a:rPr kumimoji="0" lang="en-US" sz="2568" b="0" i="0" u="none" strike="noStrike" kern="1200" cap="none" spc="0" normalizeH="0" baseline="0" noProof="0" dirty="0">
                <a:ln>
                  <a:noFill/>
                </a:ln>
                <a:solidFill>
                  <a:srgbClr val="7E6B73"/>
                </a:solidFill>
                <a:effectLst/>
                <a:uLnTx/>
                <a:uFillTx/>
                <a:latin typeface="Open Sans"/>
                <a:ea typeface="+mn-ea"/>
                <a:cs typeface="+mn-cs"/>
              </a:rPr>
              <a:t> </a:t>
            </a:r>
            <a:r>
              <a:rPr kumimoji="0" lang="en-US" sz="2568" b="0" i="0" u="none" strike="noStrike" kern="1200" cap="none" spc="0" normalizeH="0" baseline="0" noProof="0" dirty="0" err="1">
                <a:ln>
                  <a:noFill/>
                </a:ln>
                <a:solidFill>
                  <a:srgbClr val="7E6B73"/>
                </a:solidFill>
                <a:effectLst/>
                <a:uLnTx/>
                <a:uFillTx/>
                <a:latin typeface="Open Sans"/>
                <a:ea typeface="+mn-ea"/>
                <a:cs typeface="+mn-cs"/>
              </a:rPr>
              <a:t>llamar</a:t>
            </a:r>
            <a:r>
              <a:rPr kumimoji="0" lang="en-US" sz="2568" b="0" i="0" u="none" strike="noStrike" kern="1200" cap="none" spc="0" normalizeH="0" baseline="0" noProof="0" dirty="0">
                <a:ln>
                  <a:noFill/>
                </a:ln>
                <a:solidFill>
                  <a:srgbClr val="7E6B73"/>
                </a:solidFill>
                <a:effectLst/>
                <a:uLnTx/>
                <a:uFillTx/>
                <a:latin typeface="Open Sans"/>
                <a:ea typeface="+mn-ea"/>
                <a:cs typeface="+mn-cs"/>
              </a:rPr>
              <a:t>, </a:t>
            </a:r>
            <a:r>
              <a:rPr kumimoji="0" lang="en-US" sz="2568" b="0" i="0" u="none" strike="noStrike" kern="1200" cap="none" spc="0" normalizeH="0" baseline="0" noProof="0" dirty="0" err="1">
                <a:ln>
                  <a:noFill/>
                </a:ln>
                <a:solidFill>
                  <a:srgbClr val="7E6B73"/>
                </a:solidFill>
                <a:effectLst/>
                <a:uLnTx/>
                <a:uFillTx/>
                <a:latin typeface="Open Sans"/>
                <a:ea typeface="+mn-ea"/>
                <a:cs typeface="+mn-cs"/>
              </a:rPr>
              <a:t>enviar</a:t>
            </a:r>
            <a:r>
              <a:rPr kumimoji="0" lang="en-US" sz="2568" b="0" i="0" u="none" strike="noStrike" kern="1200" cap="none" spc="0" normalizeH="0" baseline="0" noProof="0" dirty="0">
                <a:ln>
                  <a:noFill/>
                </a:ln>
                <a:solidFill>
                  <a:srgbClr val="7E6B73"/>
                </a:solidFill>
                <a:effectLst/>
                <a:uLnTx/>
                <a:uFillTx/>
                <a:latin typeface="Open Sans"/>
                <a:ea typeface="+mn-ea"/>
                <a:cs typeface="+mn-cs"/>
              </a:rPr>
              <a:t> </a:t>
            </a:r>
            <a:r>
              <a:rPr kumimoji="0" lang="en-US" sz="2568" b="0" i="0" u="none" strike="noStrike" kern="1200" cap="none" spc="0" normalizeH="0" baseline="0" noProof="0" dirty="0" err="1">
                <a:ln>
                  <a:noFill/>
                </a:ln>
                <a:solidFill>
                  <a:srgbClr val="7E6B73"/>
                </a:solidFill>
                <a:effectLst/>
                <a:uLnTx/>
                <a:uFillTx/>
                <a:latin typeface="Open Sans"/>
                <a:ea typeface="+mn-ea"/>
                <a:cs typeface="+mn-cs"/>
              </a:rPr>
              <a:t>correos</a:t>
            </a:r>
            <a:r>
              <a:rPr kumimoji="0" lang="en-US" sz="2568" b="0" i="0" u="none" strike="noStrike" kern="1200" cap="none" spc="0" normalizeH="0" baseline="0" noProof="0" dirty="0">
                <a:ln>
                  <a:noFill/>
                </a:ln>
                <a:solidFill>
                  <a:srgbClr val="7E6B73"/>
                </a:solidFill>
                <a:effectLst/>
                <a:uLnTx/>
                <a:uFillTx/>
                <a:latin typeface="Open Sans"/>
                <a:ea typeface="+mn-ea"/>
                <a:cs typeface="+mn-cs"/>
              </a:rPr>
              <a:t> </a:t>
            </a:r>
            <a:r>
              <a:rPr kumimoji="0" lang="en-US" sz="2568" b="0" i="0" u="none" strike="noStrike" kern="1200" cap="none" spc="0" normalizeH="0" baseline="0" noProof="0" dirty="0" err="1">
                <a:ln>
                  <a:noFill/>
                </a:ln>
                <a:solidFill>
                  <a:srgbClr val="7E6B73"/>
                </a:solidFill>
                <a:effectLst/>
                <a:uLnTx/>
                <a:uFillTx/>
                <a:latin typeface="Open Sans"/>
                <a:ea typeface="+mn-ea"/>
                <a:cs typeface="+mn-cs"/>
              </a:rPr>
              <a:t>electrónicos</a:t>
            </a:r>
            <a:r>
              <a:rPr kumimoji="0" lang="en-US" sz="2568" b="0" i="0" u="none" strike="noStrike" kern="1200" cap="none" spc="0" normalizeH="0" baseline="0" noProof="0" dirty="0">
                <a:ln>
                  <a:noFill/>
                </a:ln>
                <a:solidFill>
                  <a:srgbClr val="7E6B73"/>
                </a:solidFill>
                <a:effectLst/>
                <a:uLnTx/>
                <a:uFillTx/>
                <a:latin typeface="Open Sans"/>
                <a:ea typeface="+mn-ea"/>
                <a:cs typeface="+mn-cs"/>
              </a:rPr>
              <a:t> o </a:t>
            </a:r>
            <a:r>
              <a:rPr kumimoji="0" lang="en-US" sz="2568" b="0" i="0" u="none" strike="noStrike" kern="1200" cap="none" spc="0" normalizeH="0" baseline="0" noProof="0" dirty="0" err="1">
                <a:ln>
                  <a:noFill/>
                </a:ln>
                <a:solidFill>
                  <a:srgbClr val="7E6B73"/>
                </a:solidFill>
                <a:effectLst/>
                <a:uLnTx/>
                <a:uFillTx/>
                <a:latin typeface="Open Sans"/>
                <a:ea typeface="+mn-ea"/>
                <a:cs typeface="+mn-cs"/>
              </a:rPr>
              <a:t>acercarse</a:t>
            </a:r>
            <a:r>
              <a:rPr kumimoji="0" lang="en-US" sz="2568" b="0" i="0" u="none" strike="noStrike" kern="1200" cap="none" spc="0" normalizeH="0" baseline="0" noProof="0" dirty="0">
                <a:ln>
                  <a:noFill/>
                </a:ln>
                <a:solidFill>
                  <a:srgbClr val="7E6B73"/>
                </a:solidFill>
                <a:effectLst/>
                <a:uLnTx/>
                <a:uFillTx/>
                <a:latin typeface="Open Sans"/>
                <a:ea typeface="+mn-ea"/>
                <a:cs typeface="+mn-cs"/>
              </a:rPr>
              <a:t> a la </a:t>
            </a:r>
            <a:r>
              <a:rPr kumimoji="0" lang="en-US" sz="2568" b="0" i="0" u="none" strike="noStrike" kern="1200" cap="none" spc="0" normalizeH="0" baseline="0" noProof="0" dirty="0" err="1">
                <a:ln>
                  <a:noFill/>
                </a:ln>
                <a:solidFill>
                  <a:srgbClr val="7E6B73"/>
                </a:solidFill>
                <a:effectLst/>
                <a:uLnTx/>
                <a:uFillTx/>
                <a:latin typeface="Open Sans"/>
                <a:ea typeface="+mn-ea"/>
                <a:cs typeface="+mn-cs"/>
              </a:rPr>
              <a:t>empresa</a:t>
            </a:r>
            <a:r>
              <a:rPr kumimoji="0" lang="en-US" sz="2568" b="0" i="0" u="none" strike="noStrike" kern="1200" cap="none" spc="0" normalizeH="0" baseline="0" noProof="0" dirty="0">
                <a:ln>
                  <a:noFill/>
                </a:ln>
                <a:solidFill>
                  <a:srgbClr val="7E6B73"/>
                </a:solidFill>
                <a:effectLst/>
                <a:uLnTx/>
                <a:uFillTx/>
                <a:latin typeface="Open Sans"/>
                <a:ea typeface="+mn-ea"/>
                <a:cs typeface="+mn-cs"/>
              </a:rPr>
              <a:t> de </a:t>
            </a:r>
            <a:r>
              <a:rPr kumimoji="0" lang="en-US" sz="2568" b="0" i="0" u="none" strike="noStrike" kern="1200" cap="none" spc="0" normalizeH="0" baseline="0" noProof="0" dirty="0" err="1">
                <a:ln>
                  <a:noFill/>
                </a:ln>
                <a:solidFill>
                  <a:srgbClr val="7E6B73"/>
                </a:solidFill>
                <a:effectLst/>
                <a:uLnTx/>
                <a:uFillTx/>
                <a:latin typeface="Open Sans"/>
                <a:ea typeface="+mn-ea"/>
                <a:cs typeface="+mn-cs"/>
              </a:rPr>
              <a:t>energía</a:t>
            </a:r>
            <a:r>
              <a:rPr kumimoji="0" lang="en-US" sz="2568" b="0" i="0" u="none" strike="noStrike" kern="1200" cap="none" spc="0" normalizeH="0" baseline="0" noProof="0" dirty="0">
                <a:ln>
                  <a:noFill/>
                </a:ln>
                <a:solidFill>
                  <a:srgbClr val="7E6B73"/>
                </a:solidFill>
                <a:effectLst/>
                <a:uLnTx/>
                <a:uFillTx/>
                <a:latin typeface="Open Sans"/>
                <a:ea typeface="+mn-ea"/>
                <a:cs typeface="+mn-cs"/>
              </a:rPr>
              <a:t> </a:t>
            </a:r>
            <a:r>
              <a:rPr kumimoji="0" lang="en-US" sz="2568" b="0" i="0" u="none" strike="noStrike" kern="1200" cap="none" spc="0" normalizeH="0" baseline="0" noProof="0" dirty="0" err="1">
                <a:ln>
                  <a:noFill/>
                </a:ln>
                <a:solidFill>
                  <a:srgbClr val="7E6B73"/>
                </a:solidFill>
                <a:effectLst/>
                <a:uLnTx/>
                <a:uFillTx/>
                <a:latin typeface="Open Sans"/>
                <a:ea typeface="+mn-ea"/>
                <a:cs typeface="+mn-cs"/>
              </a:rPr>
              <a:t>eléctrica</a:t>
            </a:r>
            <a:r>
              <a:rPr kumimoji="0" lang="en-US" sz="2568" b="0" i="0" u="none" strike="noStrike" kern="1200" cap="none" spc="0" normalizeH="0" baseline="0" noProof="0" dirty="0">
                <a:ln>
                  <a:noFill/>
                </a:ln>
                <a:solidFill>
                  <a:srgbClr val="7E6B73"/>
                </a:solidFill>
                <a:effectLst/>
                <a:uLnTx/>
                <a:uFillTx/>
                <a:latin typeface="Open Sans"/>
                <a:ea typeface="+mn-ea"/>
                <a:cs typeface="+mn-cs"/>
              </a:rPr>
              <a:t> para </a:t>
            </a:r>
            <a:r>
              <a:rPr kumimoji="0" lang="en-US" sz="2568" b="0" i="0" u="none" strike="noStrike" kern="1200" cap="none" spc="0" normalizeH="0" baseline="0" noProof="0" dirty="0" err="1">
                <a:ln>
                  <a:noFill/>
                </a:ln>
                <a:solidFill>
                  <a:srgbClr val="7E6B73"/>
                </a:solidFill>
                <a:effectLst/>
                <a:uLnTx/>
                <a:uFillTx/>
                <a:latin typeface="Open Sans"/>
                <a:ea typeface="+mn-ea"/>
                <a:cs typeface="+mn-cs"/>
              </a:rPr>
              <a:t>realizar</a:t>
            </a:r>
            <a:r>
              <a:rPr kumimoji="0" lang="en-US" sz="2568" b="0" i="0" u="none" strike="noStrike" kern="1200" cap="none" spc="0" normalizeH="0" baseline="0" noProof="0" dirty="0">
                <a:ln>
                  <a:noFill/>
                </a:ln>
                <a:solidFill>
                  <a:srgbClr val="7E6B73"/>
                </a:solidFill>
                <a:effectLst/>
                <a:uLnTx/>
                <a:uFillTx/>
                <a:latin typeface="Open Sans"/>
                <a:ea typeface="+mn-ea"/>
                <a:cs typeface="+mn-cs"/>
              </a:rPr>
              <a:t> sus </a:t>
            </a:r>
            <a:r>
              <a:rPr kumimoji="0" lang="en-US" sz="2568" b="0" i="0" u="none" strike="noStrike" kern="1200" cap="none" spc="0" normalizeH="0" baseline="0" noProof="0" dirty="0" err="1">
                <a:ln>
                  <a:noFill/>
                </a:ln>
                <a:solidFill>
                  <a:srgbClr val="7E6B73"/>
                </a:solidFill>
                <a:effectLst/>
                <a:uLnTx/>
                <a:uFillTx/>
                <a:latin typeface="Open Sans"/>
                <a:ea typeface="+mn-ea"/>
                <a:cs typeface="+mn-cs"/>
              </a:rPr>
              <a:t>denuncias</a:t>
            </a:r>
            <a:r>
              <a:rPr kumimoji="0" lang="en-US" sz="2568" b="0" i="0" u="none" strike="noStrike" kern="1200" cap="none" spc="0" normalizeH="0" baseline="0" noProof="0" dirty="0">
                <a:ln>
                  <a:noFill/>
                </a:ln>
                <a:solidFill>
                  <a:srgbClr val="7E6B73"/>
                </a:solidFill>
                <a:effectLst/>
                <a:uLnTx/>
                <a:uFillTx/>
                <a:latin typeface="Open Sans"/>
                <a:ea typeface="+mn-ea"/>
                <a:cs typeface="+mn-cs"/>
              </a:rPr>
              <a:t>. </a:t>
            </a:r>
            <a:r>
              <a:rPr kumimoji="0" lang="en-US" sz="2568" b="0" i="0" u="none" strike="noStrike" kern="1200" cap="none" spc="0" normalizeH="0" baseline="0" noProof="0" dirty="0" err="1">
                <a:ln>
                  <a:noFill/>
                </a:ln>
                <a:solidFill>
                  <a:srgbClr val="7E6B73"/>
                </a:solidFill>
                <a:effectLst/>
                <a:uLnTx/>
                <a:uFillTx/>
                <a:latin typeface="Open Sans"/>
                <a:ea typeface="+mn-ea"/>
                <a:cs typeface="+mn-cs"/>
              </a:rPr>
              <a:t>Cada</a:t>
            </a:r>
            <a:r>
              <a:rPr kumimoji="0" lang="en-US" sz="2568" b="0" i="0" u="none" strike="noStrike" kern="1200" cap="none" spc="0" normalizeH="0" baseline="0" noProof="0" dirty="0">
                <a:ln>
                  <a:noFill/>
                </a:ln>
                <a:solidFill>
                  <a:srgbClr val="7E6B73"/>
                </a:solidFill>
                <a:effectLst/>
                <a:uLnTx/>
                <a:uFillTx/>
                <a:latin typeface="Open Sans"/>
                <a:ea typeface="+mn-ea"/>
                <a:cs typeface="+mn-cs"/>
              </a:rPr>
              <a:t> </a:t>
            </a:r>
            <a:r>
              <a:rPr kumimoji="0" lang="en-US" sz="2568" b="0" i="0" u="none" strike="noStrike" kern="1200" cap="none" spc="0" normalizeH="0" baseline="0" noProof="0" dirty="0" err="1">
                <a:ln>
                  <a:noFill/>
                </a:ln>
                <a:solidFill>
                  <a:srgbClr val="7E6B73"/>
                </a:solidFill>
                <a:effectLst/>
                <a:uLnTx/>
                <a:uFillTx/>
                <a:latin typeface="Open Sans"/>
                <a:ea typeface="+mn-ea"/>
                <a:cs typeface="+mn-cs"/>
              </a:rPr>
              <a:t>vez</a:t>
            </a:r>
            <a:r>
              <a:rPr kumimoji="0" lang="en-US" sz="2568" b="0" i="0" u="none" strike="noStrike" kern="1200" cap="none" spc="0" normalizeH="0" baseline="0" noProof="0" dirty="0">
                <a:ln>
                  <a:noFill/>
                </a:ln>
                <a:solidFill>
                  <a:srgbClr val="7E6B73"/>
                </a:solidFill>
                <a:effectLst/>
                <a:uLnTx/>
                <a:uFillTx/>
                <a:latin typeface="Open Sans"/>
                <a:ea typeface="+mn-ea"/>
                <a:cs typeface="+mn-cs"/>
              </a:rPr>
              <a:t> que la persona </a:t>
            </a:r>
            <a:r>
              <a:rPr kumimoji="0" lang="en-US" sz="2568" b="0" i="0" u="none" strike="noStrike" kern="1200" cap="none" spc="0" normalizeH="0" baseline="0" noProof="0" dirty="0" err="1">
                <a:ln>
                  <a:noFill/>
                </a:ln>
                <a:solidFill>
                  <a:srgbClr val="7E6B73"/>
                </a:solidFill>
                <a:effectLst/>
                <a:uLnTx/>
                <a:uFillTx/>
                <a:latin typeface="Open Sans"/>
                <a:ea typeface="+mn-ea"/>
                <a:cs typeface="+mn-cs"/>
              </a:rPr>
              <a:t>realiza</a:t>
            </a:r>
            <a:r>
              <a:rPr kumimoji="0" lang="en-US" sz="2568" b="0" i="0" u="none" strike="noStrike" kern="1200" cap="none" spc="0" normalizeH="0" baseline="0" noProof="0" dirty="0">
                <a:ln>
                  <a:noFill/>
                </a:ln>
                <a:solidFill>
                  <a:srgbClr val="7E6B73"/>
                </a:solidFill>
                <a:effectLst/>
                <a:uLnTx/>
                <a:uFillTx/>
                <a:latin typeface="Open Sans"/>
                <a:ea typeface="+mn-ea"/>
                <a:cs typeface="+mn-cs"/>
              </a:rPr>
              <a:t> una </a:t>
            </a:r>
            <a:r>
              <a:rPr kumimoji="0" lang="en-US" sz="2568" b="0" i="0" u="none" strike="noStrike" kern="1200" cap="none" spc="0" normalizeH="0" baseline="0" noProof="0" dirty="0" err="1">
                <a:ln>
                  <a:noFill/>
                </a:ln>
                <a:solidFill>
                  <a:srgbClr val="7E6B73"/>
                </a:solidFill>
                <a:effectLst/>
                <a:uLnTx/>
                <a:uFillTx/>
                <a:latin typeface="Open Sans"/>
                <a:ea typeface="+mn-ea"/>
                <a:cs typeface="+mn-cs"/>
              </a:rPr>
              <a:t>denuncia</a:t>
            </a:r>
            <a:r>
              <a:rPr kumimoji="0" lang="en-US" sz="2568" b="0" i="0" u="none" strike="noStrike" kern="1200" cap="none" spc="0" normalizeH="0" baseline="0" noProof="0" dirty="0">
                <a:ln>
                  <a:noFill/>
                </a:ln>
                <a:solidFill>
                  <a:srgbClr val="7E6B73"/>
                </a:solidFill>
                <a:effectLst/>
                <a:uLnTx/>
                <a:uFillTx/>
                <a:latin typeface="Open Sans"/>
                <a:ea typeface="+mn-ea"/>
                <a:cs typeface="+mn-cs"/>
              </a:rPr>
              <a:t> </a:t>
            </a:r>
            <a:r>
              <a:rPr kumimoji="0" lang="en-US" sz="2568" b="0" i="0" u="none" strike="noStrike" kern="1200" cap="none" spc="0" normalizeH="0" baseline="0" noProof="0" dirty="0" err="1">
                <a:ln>
                  <a:noFill/>
                </a:ln>
                <a:solidFill>
                  <a:srgbClr val="7E6B73"/>
                </a:solidFill>
                <a:effectLst/>
                <a:uLnTx/>
                <a:uFillTx/>
                <a:latin typeface="Open Sans"/>
                <a:ea typeface="+mn-ea"/>
                <a:cs typeface="+mn-cs"/>
              </a:rPr>
              <a:t>recibe</a:t>
            </a:r>
            <a:r>
              <a:rPr kumimoji="0" lang="en-US" sz="2568" b="0" i="0" u="none" strike="noStrike" kern="1200" cap="none" spc="0" normalizeH="0" baseline="0" noProof="0" dirty="0">
                <a:ln>
                  <a:noFill/>
                </a:ln>
                <a:solidFill>
                  <a:srgbClr val="7E6B73"/>
                </a:solidFill>
                <a:effectLst/>
                <a:uLnTx/>
                <a:uFillTx/>
                <a:latin typeface="Open Sans"/>
                <a:ea typeface="+mn-ea"/>
                <a:cs typeface="+mn-cs"/>
              </a:rPr>
              <a:t> un </a:t>
            </a:r>
            <a:r>
              <a:rPr kumimoji="0" lang="en-US" sz="2568" b="0" i="0" u="none" strike="noStrike" kern="1200" cap="none" spc="0" normalizeH="0" baseline="0" noProof="0" dirty="0" err="1">
                <a:ln>
                  <a:noFill/>
                </a:ln>
                <a:solidFill>
                  <a:srgbClr val="7E6B73"/>
                </a:solidFill>
                <a:effectLst/>
                <a:uLnTx/>
                <a:uFillTx/>
                <a:latin typeface="Open Sans"/>
                <a:ea typeface="+mn-ea"/>
                <a:cs typeface="+mn-cs"/>
              </a:rPr>
              <a:t>código</a:t>
            </a:r>
            <a:r>
              <a:rPr kumimoji="0" lang="en-US" sz="2568" b="0" i="0" u="none" strike="noStrike" kern="1200" cap="none" spc="0" normalizeH="0" baseline="0" noProof="0" dirty="0">
                <a:ln>
                  <a:noFill/>
                </a:ln>
                <a:solidFill>
                  <a:srgbClr val="7E6B73"/>
                </a:solidFill>
                <a:effectLst/>
                <a:uLnTx/>
                <a:uFillTx/>
                <a:latin typeface="Open Sans"/>
                <a:ea typeface="+mn-ea"/>
                <a:cs typeface="+mn-cs"/>
              </a:rPr>
              <a:t> de </a:t>
            </a:r>
            <a:r>
              <a:rPr kumimoji="0" lang="en-US" sz="2568" b="0" i="0" u="none" strike="noStrike" kern="1200" cap="none" spc="0" normalizeH="0" baseline="0" noProof="0" dirty="0" err="1">
                <a:ln>
                  <a:noFill/>
                </a:ln>
                <a:solidFill>
                  <a:srgbClr val="7E6B73"/>
                </a:solidFill>
                <a:effectLst/>
                <a:uLnTx/>
                <a:uFillTx/>
                <a:latin typeface="Open Sans"/>
                <a:ea typeface="+mn-ea"/>
                <a:cs typeface="+mn-cs"/>
              </a:rPr>
              <a:t>seguridad</a:t>
            </a:r>
            <a:r>
              <a:rPr kumimoji="0" lang="en-US" sz="2568" b="0" i="0" u="none" strike="noStrike" kern="1200" cap="none" spc="0" normalizeH="0" baseline="0" noProof="0" dirty="0">
                <a:ln>
                  <a:noFill/>
                </a:ln>
                <a:solidFill>
                  <a:srgbClr val="7E6B73"/>
                </a:solidFill>
                <a:effectLst/>
                <a:uLnTx/>
                <a:uFillTx/>
                <a:latin typeface="Open Sans"/>
                <a:ea typeface="+mn-ea"/>
                <a:cs typeface="+mn-cs"/>
              </a:rPr>
              <a:t> y un </a:t>
            </a:r>
            <a:r>
              <a:rPr kumimoji="0" lang="en-US" sz="2568" b="0" i="0" u="none" strike="noStrike" kern="1200" cap="none" spc="0" normalizeH="0" baseline="0" noProof="0" dirty="0" err="1">
                <a:ln>
                  <a:noFill/>
                </a:ln>
                <a:solidFill>
                  <a:srgbClr val="7E6B73"/>
                </a:solidFill>
                <a:effectLst/>
                <a:uLnTx/>
                <a:uFillTx/>
                <a:latin typeface="Open Sans"/>
                <a:ea typeface="+mn-ea"/>
                <a:cs typeface="+mn-cs"/>
              </a:rPr>
              <a:t>número</a:t>
            </a:r>
            <a:r>
              <a:rPr kumimoji="0" lang="en-US" sz="2568" b="0" i="0" u="none" strike="noStrike" kern="1200" cap="none" spc="0" normalizeH="0" baseline="0" noProof="0" dirty="0">
                <a:ln>
                  <a:noFill/>
                </a:ln>
                <a:solidFill>
                  <a:srgbClr val="7E6B73"/>
                </a:solidFill>
                <a:effectLst/>
                <a:uLnTx/>
                <a:uFillTx/>
                <a:latin typeface="Open Sans"/>
                <a:ea typeface="+mn-ea"/>
                <a:cs typeface="+mn-cs"/>
              </a:rPr>
              <a:t> de </a:t>
            </a:r>
            <a:r>
              <a:rPr kumimoji="0" lang="en-US" sz="2568" b="0" i="0" u="none" strike="noStrike" kern="1200" cap="none" spc="0" normalizeH="0" baseline="0" noProof="0" dirty="0" err="1">
                <a:ln>
                  <a:noFill/>
                </a:ln>
                <a:solidFill>
                  <a:srgbClr val="7E6B73"/>
                </a:solidFill>
                <a:effectLst/>
                <a:uLnTx/>
                <a:uFillTx/>
                <a:latin typeface="Open Sans"/>
                <a:ea typeface="+mn-ea"/>
                <a:cs typeface="+mn-cs"/>
              </a:rPr>
              <a:t>atención</a:t>
            </a:r>
            <a:r>
              <a:rPr kumimoji="0" lang="en-US" sz="2568" b="0" i="0" u="none" strike="noStrike" kern="1200" cap="none" spc="0" normalizeH="0" baseline="0" noProof="0" dirty="0">
                <a:ln>
                  <a:noFill/>
                </a:ln>
                <a:solidFill>
                  <a:srgbClr val="7E6B73"/>
                </a:solidFill>
                <a:effectLst/>
                <a:uLnTx/>
                <a:uFillTx/>
                <a:latin typeface="Open Sans"/>
                <a:ea typeface="+mn-ea"/>
                <a:cs typeface="+mn-cs"/>
              </a:rPr>
              <a:t> para que OSINERGMIN </a:t>
            </a:r>
            <a:r>
              <a:rPr kumimoji="0" lang="en-US" sz="2568" b="0" i="0" u="none" strike="noStrike" kern="1200" cap="none" spc="0" normalizeH="0" baseline="0" noProof="0" dirty="0" err="1">
                <a:ln>
                  <a:noFill/>
                </a:ln>
                <a:solidFill>
                  <a:srgbClr val="7E6B73"/>
                </a:solidFill>
                <a:effectLst/>
                <a:uLnTx/>
                <a:uFillTx/>
                <a:latin typeface="Open Sans"/>
                <a:ea typeface="+mn-ea"/>
                <a:cs typeface="+mn-cs"/>
              </a:rPr>
              <a:t>pueda</a:t>
            </a:r>
            <a:r>
              <a:rPr kumimoji="0" lang="en-US" sz="2568" b="0" i="0" u="none" strike="noStrike" kern="1200" cap="none" spc="0" normalizeH="0" baseline="0" noProof="0" dirty="0">
                <a:ln>
                  <a:noFill/>
                </a:ln>
                <a:solidFill>
                  <a:srgbClr val="7E6B73"/>
                </a:solidFill>
                <a:effectLst/>
                <a:uLnTx/>
                <a:uFillTx/>
                <a:latin typeface="Open Sans"/>
                <a:ea typeface="+mn-ea"/>
                <a:cs typeface="+mn-cs"/>
              </a:rPr>
              <a:t> </a:t>
            </a:r>
            <a:r>
              <a:rPr kumimoji="0" lang="en-US" sz="2568" b="0" i="0" u="none" strike="noStrike" kern="1200" cap="none" spc="0" normalizeH="0" baseline="0" noProof="0" dirty="0" err="1">
                <a:ln>
                  <a:noFill/>
                </a:ln>
                <a:solidFill>
                  <a:srgbClr val="7E6B73"/>
                </a:solidFill>
                <a:effectLst/>
                <a:uLnTx/>
                <a:uFillTx/>
                <a:latin typeface="Open Sans"/>
                <a:ea typeface="+mn-ea"/>
                <a:cs typeface="+mn-cs"/>
              </a:rPr>
              <a:t>realizar</a:t>
            </a:r>
            <a:r>
              <a:rPr kumimoji="0" lang="en-US" sz="2568" b="0" i="0" u="none" strike="noStrike" kern="1200" cap="none" spc="0" normalizeH="0" baseline="0" noProof="0" dirty="0">
                <a:ln>
                  <a:noFill/>
                </a:ln>
                <a:solidFill>
                  <a:srgbClr val="7E6B73"/>
                </a:solidFill>
                <a:effectLst/>
                <a:uLnTx/>
                <a:uFillTx/>
                <a:latin typeface="Open Sans"/>
                <a:ea typeface="+mn-ea"/>
                <a:cs typeface="+mn-cs"/>
              </a:rPr>
              <a:t> el </a:t>
            </a:r>
            <a:r>
              <a:rPr kumimoji="0" lang="en-US" sz="2568" b="0" i="0" u="none" strike="noStrike" kern="1200" cap="none" spc="0" normalizeH="0" baseline="0" noProof="0" dirty="0" err="1">
                <a:ln>
                  <a:noFill/>
                </a:ln>
                <a:solidFill>
                  <a:srgbClr val="7E6B73"/>
                </a:solidFill>
                <a:effectLst/>
                <a:uLnTx/>
                <a:uFillTx/>
                <a:latin typeface="Open Sans"/>
                <a:ea typeface="+mn-ea"/>
                <a:cs typeface="+mn-cs"/>
              </a:rPr>
              <a:t>seguimiento</a:t>
            </a:r>
            <a:r>
              <a:rPr kumimoji="0" lang="en-US" sz="2568" b="0" i="0" u="none" strike="noStrike" kern="1200" cap="none" spc="0" normalizeH="0" baseline="0" noProof="0" dirty="0">
                <a:ln>
                  <a:noFill/>
                </a:ln>
                <a:solidFill>
                  <a:srgbClr val="7E6B73"/>
                </a:solidFill>
                <a:effectLst/>
                <a:uLnTx/>
                <a:uFillTx/>
                <a:latin typeface="Open Sans"/>
                <a:ea typeface="+mn-ea"/>
                <a:cs typeface="+mn-cs"/>
              </a:rPr>
              <a:t>.</a:t>
            </a:r>
          </a:p>
        </p:txBody>
      </p:sp>
      <p:sp>
        <p:nvSpPr>
          <p:cNvPr id="5" name="AutoShape 5"/>
          <p:cNvSpPr/>
          <p:nvPr/>
        </p:nvSpPr>
        <p:spPr>
          <a:xfrm>
            <a:off x="1327054" y="1924919"/>
            <a:ext cx="5429250" cy="95250"/>
          </a:xfrm>
          <a:prstGeom prst="rect">
            <a:avLst/>
          </a:prstGeom>
          <a:solidFill>
            <a:srgbClr val="F8AC39"/>
          </a:solidFill>
        </p:spPr>
      </p:sp>
      <p:grpSp>
        <p:nvGrpSpPr>
          <p:cNvPr id="6" name="Group 6"/>
          <p:cNvGrpSpPr>
            <a:grpSpLocks noChangeAspect="1"/>
          </p:cNvGrpSpPr>
          <p:nvPr/>
        </p:nvGrpSpPr>
        <p:grpSpPr>
          <a:xfrm>
            <a:off x="12674550" y="929214"/>
            <a:ext cx="4259712" cy="8428573"/>
            <a:chOff x="0" y="0"/>
            <a:chExt cx="2620010" cy="5184140"/>
          </a:xfrm>
        </p:grpSpPr>
        <p:sp>
          <p:nvSpPr>
            <p:cNvPr id="7" name="Freeform 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8" name="Freeform 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7077" t="2991" r="7028" b="2893"/>
              </a:stretch>
            </a:blipFill>
          </p:spPr>
          <p:txBody>
            <a:bodyPr/>
            <a:lstStyle/>
            <a:p>
              <a:endParaRPr lang="es-PE" dirty="0"/>
            </a:p>
          </p:txBody>
        </p:sp>
        <p:sp>
          <p:nvSpPr>
            <p:cNvPr id="9" name="Freeform 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0" name="Freeform 1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1" name="Freeform 1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2" name="Freeform 1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3" name="Freeform 1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4" name="Freeform 1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5" name="Freeform 1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16" name="TextBox 16"/>
          <p:cNvSpPr txBox="1"/>
          <p:nvPr/>
        </p:nvSpPr>
        <p:spPr>
          <a:xfrm>
            <a:off x="1028700" y="952500"/>
            <a:ext cx="8932769" cy="757107"/>
          </a:xfrm>
          <a:prstGeom prst="rect">
            <a:avLst/>
          </a:prstGeom>
        </p:spPr>
        <p:txBody>
          <a:bodyPr lIns="0" tIns="0" rIns="0" bIns="0" rtlCol="0" anchor="t">
            <a:spAutoFit/>
          </a:bodyPr>
          <a:lstStyle/>
          <a:p>
            <a:pPr marL="0" marR="0" lvl="0" indent="0" algn="l" defTabSz="914400" rtl="0" eaLnBrk="1" fontAlgn="auto" latinLnBrk="0" hangingPunct="1">
              <a:lnSpc>
                <a:spcPts val="6299"/>
              </a:lnSpc>
              <a:spcBef>
                <a:spcPts val="0"/>
              </a:spcBef>
              <a:spcAft>
                <a:spcPts val="0"/>
              </a:spcAft>
              <a:buClrTx/>
              <a:buSzTx/>
              <a:buFontTx/>
              <a:buNone/>
              <a:tabLst/>
              <a:defRPr/>
            </a:pPr>
            <a:r>
              <a:rPr kumimoji="0" lang="en-US" sz="4499" b="0" i="0" u="none" strike="noStrike" kern="1200" cap="none" spc="0" normalizeH="0" baseline="0" noProof="0">
                <a:ln>
                  <a:noFill/>
                </a:ln>
                <a:solidFill>
                  <a:srgbClr val="7E6B73"/>
                </a:solidFill>
                <a:effectLst/>
                <a:uLnTx/>
                <a:uFillTx/>
                <a:latin typeface="Open Sans Bold"/>
                <a:ea typeface="+mn-ea"/>
                <a:cs typeface="+mn-cs"/>
              </a:rPr>
              <a:t>APLICATIVOS DE OSINERGMIN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
          <p:cNvSpPr/>
          <p:nvPr/>
        </p:nvSpPr>
        <p:spPr>
          <a:xfrm>
            <a:off x="-292100" y="8866236"/>
            <a:ext cx="18986499" cy="1730371"/>
          </a:xfrm>
          <a:prstGeom prst="rect">
            <a:avLst/>
          </a:prstGeom>
          <a:solidFill>
            <a:srgbClr val="F8AC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 name="Google Shape;106;p2"/>
          <p:cNvGrpSpPr/>
          <p:nvPr/>
        </p:nvGrpSpPr>
        <p:grpSpPr>
          <a:xfrm>
            <a:off x="7978802" y="971550"/>
            <a:ext cx="9280498" cy="6153893"/>
            <a:chOff x="0" y="-76200"/>
            <a:chExt cx="12373999" cy="8205190"/>
          </a:xfrm>
        </p:grpSpPr>
        <p:sp>
          <p:nvSpPr>
            <p:cNvPr id="107" name="Google Shape;107;p2"/>
            <p:cNvSpPr txBox="1"/>
            <p:nvPr/>
          </p:nvSpPr>
          <p:spPr>
            <a:xfrm>
              <a:off x="0" y="-76200"/>
              <a:ext cx="12373999" cy="1006516"/>
            </a:xfrm>
            <a:prstGeom prst="rect">
              <a:avLst/>
            </a:prstGeom>
            <a:noFill/>
            <a:ln>
              <a:noFill/>
            </a:ln>
          </p:spPr>
          <p:txBody>
            <a:bodyPr spcFirstLastPara="1" wrap="square" lIns="0" tIns="0" rIns="0" bIns="0" anchor="t" anchorCtr="0">
              <a:spAutoFit/>
            </a:bodyPr>
            <a:lstStyle/>
            <a:p>
              <a:pPr marL="0" marR="0" lvl="0" indent="0" algn="l" rtl="0">
                <a:lnSpc>
                  <a:spcPct val="140008"/>
                </a:lnSpc>
                <a:spcBef>
                  <a:spcPts val="0"/>
                </a:spcBef>
                <a:spcAft>
                  <a:spcPts val="0"/>
                </a:spcAft>
                <a:buNone/>
              </a:pPr>
              <a:r>
                <a:rPr lang="en-US" sz="4499" b="1" i="0" u="none" strike="noStrike" cap="none">
                  <a:solidFill>
                    <a:srgbClr val="002060"/>
                  </a:solidFill>
                  <a:latin typeface="Open Sans"/>
                  <a:ea typeface="Open Sans"/>
                  <a:cs typeface="Open Sans"/>
                  <a:sym typeface="Open Sans"/>
                </a:rPr>
                <a:t>INTRODUCCIÓN</a:t>
              </a:r>
              <a:endParaRPr sz="4499" b="1" i="0" u="none" strike="noStrike" cap="none">
                <a:solidFill>
                  <a:srgbClr val="002060"/>
                </a:solidFill>
                <a:latin typeface="Open Sans"/>
                <a:ea typeface="Open Sans"/>
                <a:cs typeface="Open Sans"/>
                <a:sym typeface="Open Sans"/>
              </a:endParaRPr>
            </a:p>
          </p:txBody>
        </p:sp>
        <p:sp>
          <p:nvSpPr>
            <p:cNvPr id="108" name="Google Shape;108;p2"/>
            <p:cNvSpPr txBox="1"/>
            <p:nvPr/>
          </p:nvSpPr>
          <p:spPr>
            <a:xfrm>
              <a:off x="29633" y="2154490"/>
              <a:ext cx="12314700" cy="5974500"/>
            </a:xfrm>
            <a:prstGeom prst="rect">
              <a:avLst/>
            </a:prstGeom>
            <a:noFill/>
            <a:ln>
              <a:noFill/>
            </a:ln>
          </p:spPr>
          <p:txBody>
            <a:bodyPr spcFirstLastPara="1" wrap="square" lIns="0" tIns="0" rIns="0" bIns="0" anchor="t" anchorCtr="0">
              <a:spAutoFit/>
            </a:bodyPr>
            <a:lstStyle/>
            <a:p>
              <a:pPr marL="0" marR="0" lvl="0" indent="0" algn="just" rtl="0">
                <a:lnSpc>
                  <a:spcPct val="115000"/>
                </a:lnSpc>
                <a:spcBef>
                  <a:spcPts val="0"/>
                </a:spcBef>
                <a:spcAft>
                  <a:spcPts val="0"/>
                </a:spcAft>
                <a:buNone/>
              </a:pPr>
              <a:r>
                <a:rPr lang="en-US" sz="2800" b="0" i="0" u="none" strike="noStrike" cap="none">
                  <a:solidFill>
                    <a:schemeClr val="dk1"/>
                  </a:solidFill>
                  <a:latin typeface="Times New Roman"/>
                  <a:ea typeface="Times New Roman"/>
                  <a:cs typeface="Times New Roman"/>
                  <a:sym typeface="Times New Roman"/>
                </a:rPr>
                <a:t>El servicio público de electricidad, es un servicio de mucha importancia para el desarrollo de las actividades económicas del país, la conservación de alimentos, la producción de las empresas, el entretenimiento, la salud y las comunicaciones, son algunos de los ejemplos de la utilidad de este servicio, que por la complejidad de sus características técnicas y las fallas de mercado existentes en este sector, muchas veces no son comprendidas por los usuarios, lo que puede llevar a la vulneración de los derechos de los ciudadanos y una mala calidad en su prestación; estos problemas justifican la participación del estado a través de la regulación, en el Perú este rol ha sido encomendado a OSINERGMIN.</a:t>
              </a:r>
              <a:endParaRPr sz="2800" b="0"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None/>
              </a:pPr>
              <a:endParaRPr sz="2000" b="0" i="0" u="none" strike="noStrike" cap="none">
                <a:solidFill>
                  <a:srgbClr val="7E6B73"/>
                </a:solidFill>
                <a:latin typeface="Open Sans"/>
                <a:ea typeface="Open Sans"/>
                <a:cs typeface="Open Sans"/>
                <a:sym typeface="Open Sans"/>
              </a:endParaRPr>
            </a:p>
          </p:txBody>
        </p:sp>
        <p:sp>
          <p:nvSpPr>
            <p:cNvPr id="109" name="Google Shape;109;p2"/>
            <p:cNvSpPr/>
            <p:nvPr/>
          </p:nvSpPr>
          <p:spPr>
            <a:xfrm>
              <a:off x="0" y="1324091"/>
              <a:ext cx="10490200" cy="152400"/>
            </a:xfrm>
            <a:prstGeom prst="rect">
              <a:avLst/>
            </a:prstGeom>
            <a:solidFill>
              <a:srgbClr val="F8AC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 name="Google Shape;110;p2" descr="Seal anuncia cortes eléctricos en 10 distritos, sábado y domingo - Lima Al  día"/>
          <p:cNvPicPr preferRelativeResize="0"/>
          <p:nvPr/>
        </p:nvPicPr>
        <p:blipFill rotWithShape="1">
          <a:blip r:embed="rId3">
            <a:alphaModFix/>
          </a:blip>
          <a:srcRect/>
          <a:stretch/>
        </p:blipFill>
        <p:spPr>
          <a:xfrm>
            <a:off x="13855" y="2136068"/>
            <a:ext cx="7467600" cy="674558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8AC39"/>
        </a:solidFill>
        <a:effectLst/>
      </p:bgPr>
    </p:bg>
    <p:spTree>
      <p:nvGrpSpPr>
        <p:cNvPr id="1" name=""/>
        <p:cNvGrpSpPr/>
        <p:nvPr/>
      </p:nvGrpSpPr>
      <p:grpSpPr>
        <a:xfrm>
          <a:off x="0" y="0"/>
          <a:ext cx="0" cy="0"/>
          <a:chOff x="0" y="0"/>
          <a:chExt cx="0" cy="0"/>
        </a:xfrm>
      </p:grpSpPr>
      <p:sp>
        <p:nvSpPr>
          <p:cNvPr id="2" name="AutoShape 2"/>
          <p:cNvSpPr/>
          <p:nvPr/>
        </p:nvSpPr>
        <p:spPr>
          <a:xfrm>
            <a:off x="488564" y="488564"/>
            <a:ext cx="17310873" cy="9309873"/>
          </a:xfrm>
          <a:prstGeom prst="rect">
            <a:avLst/>
          </a:prstGeom>
          <a:solidFill>
            <a:srgbClr val="F8F7F0"/>
          </a:solidFill>
        </p:spPr>
      </p:sp>
      <p:sp>
        <p:nvSpPr>
          <p:cNvPr id="3" name="TextBox 3"/>
          <p:cNvSpPr txBox="1"/>
          <p:nvPr/>
        </p:nvSpPr>
        <p:spPr>
          <a:xfrm>
            <a:off x="1508152" y="3914038"/>
            <a:ext cx="8116427" cy="4796624"/>
          </a:xfrm>
          <a:prstGeom prst="rect">
            <a:avLst/>
          </a:prstGeom>
        </p:spPr>
        <p:txBody>
          <a:bodyPr lIns="0" tIns="0" rIns="0" bIns="0" rtlCol="0" anchor="t">
            <a:spAutoFit/>
          </a:bodyPr>
          <a:lstStyle/>
          <a:p>
            <a:pPr marL="0" marR="0" lvl="0" indent="0" algn="just" defTabSz="914400" rtl="0" eaLnBrk="1" fontAlgn="auto" latinLnBrk="0" hangingPunct="1">
              <a:lnSpc>
                <a:spcPts val="3595"/>
              </a:lnSpc>
              <a:spcBef>
                <a:spcPts val="0"/>
              </a:spcBef>
              <a:spcAft>
                <a:spcPts val="0"/>
              </a:spcAft>
              <a:buClrTx/>
              <a:buSzTx/>
              <a:buFontTx/>
              <a:buNone/>
              <a:tabLst/>
              <a:defRPr/>
            </a:pPr>
            <a:r>
              <a:rPr kumimoji="0" lang="en-US" sz="2568" b="0" i="0" u="none" strike="noStrike" kern="1200" cap="none" spc="0" normalizeH="0" baseline="0" noProof="0">
                <a:ln>
                  <a:noFill/>
                </a:ln>
                <a:solidFill>
                  <a:srgbClr val="7E6B73"/>
                </a:solidFill>
                <a:effectLst/>
                <a:uLnTx/>
                <a:uFillTx/>
                <a:latin typeface="Open Sans"/>
                <a:ea typeface="+mn-ea"/>
                <a:cs typeface="+mn-cs"/>
              </a:rPr>
              <a:t>Es un servicio creado por OSINERGMIN para facilitar la recepción de reclamos de zonas rurales, donde la conexión a internet es un problema. </a:t>
            </a:r>
          </a:p>
          <a:p>
            <a:pPr marL="0" marR="0" lvl="0" indent="0" algn="just" defTabSz="914400" rtl="0" eaLnBrk="1" fontAlgn="auto" latinLnBrk="0" hangingPunct="1">
              <a:lnSpc>
                <a:spcPts val="3595"/>
              </a:lnSpc>
              <a:spcBef>
                <a:spcPts val="0"/>
              </a:spcBef>
              <a:spcAft>
                <a:spcPts val="0"/>
              </a:spcAft>
              <a:buClrTx/>
              <a:buSzTx/>
              <a:buFontTx/>
              <a:buNone/>
              <a:tabLst/>
              <a:defRPr/>
            </a:pPr>
            <a:endParaRPr kumimoji="0" lang="en-US" sz="2568" b="0" i="0" u="none" strike="noStrike" kern="1200" cap="none" spc="0" normalizeH="0" baseline="0" noProof="0">
              <a:ln>
                <a:noFill/>
              </a:ln>
              <a:solidFill>
                <a:srgbClr val="7E6B73"/>
              </a:solidFill>
              <a:effectLst/>
              <a:uLnTx/>
              <a:uFillTx/>
              <a:latin typeface="Open Sans"/>
              <a:ea typeface="+mn-ea"/>
              <a:cs typeface="+mn-cs"/>
            </a:endParaRPr>
          </a:p>
          <a:p>
            <a:pPr marL="0" marR="0" lvl="0" indent="0" algn="just" defTabSz="914400" rtl="0" eaLnBrk="1" fontAlgn="auto" latinLnBrk="0" hangingPunct="1">
              <a:lnSpc>
                <a:spcPts val="3595"/>
              </a:lnSpc>
              <a:spcBef>
                <a:spcPts val="0"/>
              </a:spcBef>
              <a:spcAft>
                <a:spcPts val="0"/>
              </a:spcAft>
              <a:buClrTx/>
              <a:buSzTx/>
              <a:buFontTx/>
              <a:buNone/>
              <a:tabLst/>
              <a:defRPr/>
            </a:pPr>
            <a:r>
              <a:rPr kumimoji="0" lang="en-US" sz="2568" b="0" i="0" u="none" strike="noStrike" kern="1200" cap="none" spc="0" normalizeH="0" baseline="0" noProof="0">
                <a:ln>
                  <a:noFill/>
                </a:ln>
                <a:solidFill>
                  <a:srgbClr val="7E6B73"/>
                </a:solidFill>
                <a:effectLst/>
                <a:uLnTx/>
                <a:uFillTx/>
                <a:latin typeface="Open Sans"/>
                <a:ea typeface="+mn-ea"/>
                <a:cs typeface="+mn-cs"/>
              </a:rPr>
              <a:t>Este servicio se da por medio de un SMS enviado directamente a OSINERGMIN donde se explica el problema y la localidad donde se da el problema, posteriormente se recibe una confirmación por parte de OSINERGMIN  y listo reclamo procesado.</a:t>
            </a:r>
          </a:p>
          <a:p>
            <a:pPr marL="0" marR="0" lvl="0" indent="0" algn="just" defTabSz="914400" rtl="0" eaLnBrk="1" fontAlgn="auto" latinLnBrk="0" hangingPunct="1">
              <a:lnSpc>
                <a:spcPts val="3595"/>
              </a:lnSpc>
              <a:spcBef>
                <a:spcPts val="0"/>
              </a:spcBef>
              <a:spcAft>
                <a:spcPts val="0"/>
              </a:spcAft>
              <a:buClrTx/>
              <a:buSzTx/>
              <a:buFontTx/>
              <a:buNone/>
              <a:tabLst/>
              <a:defRPr/>
            </a:pPr>
            <a:endParaRPr kumimoji="0" lang="en-US" sz="2568" b="0" i="0" u="none" strike="noStrike" kern="1200" cap="none" spc="0" normalizeH="0" baseline="0" noProof="0">
              <a:ln>
                <a:noFill/>
              </a:ln>
              <a:solidFill>
                <a:srgbClr val="7E6B73"/>
              </a:solidFill>
              <a:effectLst/>
              <a:uLnTx/>
              <a:uFillTx/>
              <a:latin typeface="Open Sans"/>
              <a:ea typeface="+mn-ea"/>
              <a:cs typeface="+mn-cs"/>
            </a:endParaRPr>
          </a:p>
          <a:p>
            <a:pPr marL="0" marR="0" lvl="0" indent="0" algn="just" defTabSz="914400" rtl="0" eaLnBrk="1" fontAlgn="auto" latinLnBrk="0" hangingPunct="1">
              <a:lnSpc>
                <a:spcPts val="3595"/>
              </a:lnSpc>
              <a:spcBef>
                <a:spcPts val="0"/>
              </a:spcBef>
              <a:spcAft>
                <a:spcPts val="0"/>
              </a:spcAft>
              <a:buClrTx/>
              <a:buSzTx/>
              <a:buFontTx/>
              <a:buNone/>
              <a:tabLst/>
              <a:defRPr/>
            </a:pPr>
            <a:endParaRPr kumimoji="0" lang="en-US" sz="2568" b="0" i="0" u="none" strike="noStrike" kern="1200" cap="none" spc="0" normalizeH="0" baseline="0" noProof="0">
              <a:ln>
                <a:noFill/>
              </a:ln>
              <a:solidFill>
                <a:srgbClr val="7E6B73"/>
              </a:solidFill>
              <a:effectLst/>
              <a:uLnTx/>
              <a:uFillTx/>
              <a:latin typeface="Open Sans"/>
              <a:ea typeface="+mn-ea"/>
              <a:cs typeface="+mn-cs"/>
            </a:endParaRPr>
          </a:p>
        </p:txBody>
      </p:sp>
      <p:sp>
        <p:nvSpPr>
          <p:cNvPr id="4" name="AutoShape 4"/>
          <p:cNvSpPr/>
          <p:nvPr/>
        </p:nvSpPr>
        <p:spPr>
          <a:xfrm>
            <a:off x="1327054" y="1924919"/>
            <a:ext cx="5429250" cy="95250"/>
          </a:xfrm>
          <a:prstGeom prst="rect">
            <a:avLst/>
          </a:prstGeom>
          <a:solidFill>
            <a:srgbClr val="F8AC39"/>
          </a:solidFill>
        </p:spPr>
      </p:sp>
      <p:grpSp>
        <p:nvGrpSpPr>
          <p:cNvPr id="5" name="Group 5"/>
          <p:cNvGrpSpPr/>
          <p:nvPr/>
        </p:nvGrpSpPr>
        <p:grpSpPr>
          <a:xfrm>
            <a:off x="12185217" y="1252952"/>
            <a:ext cx="4693091" cy="3248847"/>
            <a:chOff x="0" y="0"/>
            <a:chExt cx="6257455" cy="4331796"/>
          </a:xfrm>
        </p:grpSpPr>
        <p:sp>
          <p:nvSpPr>
            <p:cNvPr id="6" name="AutoShape 6"/>
            <p:cNvSpPr/>
            <p:nvPr/>
          </p:nvSpPr>
          <p:spPr>
            <a:xfrm>
              <a:off x="0" y="0"/>
              <a:ext cx="6257455" cy="4331796"/>
            </a:xfrm>
            <a:prstGeom prst="rect">
              <a:avLst/>
            </a:prstGeom>
            <a:solidFill>
              <a:srgbClr val="F8AC39"/>
            </a:solidFill>
          </p:spPr>
        </p:sp>
        <p:pic>
          <p:nvPicPr>
            <p:cNvPr id="7" name="Picture 7"/>
            <p:cNvPicPr>
              <a:picLocks noChangeAspect="1"/>
            </p:cNvPicPr>
            <p:nvPr/>
          </p:nvPicPr>
          <p:blipFill>
            <a:blip r:embed="rId2"/>
            <a:srcRect/>
            <a:stretch>
              <a:fillRect/>
            </a:stretch>
          </p:blipFill>
          <p:spPr>
            <a:xfrm>
              <a:off x="224871" y="749941"/>
              <a:ext cx="5679697" cy="3109698"/>
            </a:xfrm>
            <a:prstGeom prst="rect">
              <a:avLst/>
            </a:prstGeom>
          </p:spPr>
        </p:pic>
      </p:grpSp>
      <p:pic>
        <p:nvPicPr>
          <p:cNvPr id="8" name="Picture 8"/>
          <p:cNvPicPr>
            <a:picLocks noChangeAspect="1"/>
          </p:cNvPicPr>
          <p:nvPr/>
        </p:nvPicPr>
        <p:blipFill>
          <a:blip r:embed="rId3"/>
          <a:srcRect/>
          <a:stretch>
            <a:fillRect/>
          </a:stretch>
        </p:blipFill>
        <p:spPr>
          <a:xfrm>
            <a:off x="10439404" y="5143500"/>
            <a:ext cx="3491627" cy="3724402"/>
          </a:xfrm>
          <a:prstGeom prst="rect">
            <a:avLst/>
          </a:prstGeom>
        </p:spPr>
      </p:pic>
      <p:pic>
        <p:nvPicPr>
          <p:cNvPr id="9" name="Picture 9"/>
          <p:cNvPicPr>
            <a:picLocks noChangeAspect="1"/>
          </p:cNvPicPr>
          <p:nvPr/>
        </p:nvPicPr>
        <p:blipFill>
          <a:blip r:embed="rId4"/>
          <a:srcRect/>
          <a:stretch>
            <a:fillRect/>
          </a:stretch>
        </p:blipFill>
        <p:spPr>
          <a:xfrm>
            <a:off x="14028744" y="5143500"/>
            <a:ext cx="3498300" cy="3724402"/>
          </a:xfrm>
          <a:prstGeom prst="rect">
            <a:avLst/>
          </a:prstGeom>
        </p:spPr>
      </p:pic>
      <p:sp>
        <p:nvSpPr>
          <p:cNvPr id="10" name="TextBox 10"/>
          <p:cNvSpPr txBox="1"/>
          <p:nvPr/>
        </p:nvSpPr>
        <p:spPr>
          <a:xfrm>
            <a:off x="1508152" y="2481255"/>
            <a:ext cx="7635848" cy="716041"/>
          </a:xfrm>
          <a:prstGeom prst="rect">
            <a:avLst/>
          </a:prstGeom>
        </p:spPr>
        <p:txBody>
          <a:bodyPr lIns="0" tIns="0" rIns="0" bIns="0" rtlCol="0" anchor="t">
            <a:spAutoFit/>
          </a:bodyPr>
          <a:lstStyle/>
          <a:p>
            <a:pPr marL="0" marR="0" lvl="0" indent="0" algn="l" defTabSz="914400" rtl="0" eaLnBrk="1" fontAlgn="auto" latinLnBrk="0" hangingPunct="1">
              <a:lnSpc>
                <a:spcPts val="5880"/>
              </a:lnSpc>
              <a:spcBef>
                <a:spcPts val="0"/>
              </a:spcBef>
              <a:spcAft>
                <a:spcPts val="0"/>
              </a:spcAft>
              <a:buClrTx/>
              <a:buSzTx/>
              <a:buFontTx/>
              <a:buNone/>
              <a:tabLst/>
              <a:defRPr/>
            </a:pPr>
            <a:r>
              <a:rPr kumimoji="0" lang="en-US" sz="4200" b="0" i="0" u="none" strike="noStrike" kern="1200" cap="none" spc="0" normalizeH="0" baseline="0" noProof="0">
                <a:ln>
                  <a:noFill/>
                </a:ln>
                <a:solidFill>
                  <a:srgbClr val="F8AC39"/>
                </a:solidFill>
                <a:effectLst/>
                <a:uLnTx/>
                <a:uFillTx/>
                <a:latin typeface="Open Sans"/>
                <a:ea typeface="+mn-ea"/>
                <a:cs typeface="+mn-cs"/>
              </a:rPr>
              <a:t>TUKUY RIKUY</a:t>
            </a:r>
          </a:p>
        </p:txBody>
      </p:sp>
      <p:sp>
        <p:nvSpPr>
          <p:cNvPr id="11" name="TextBox 11"/>
          <p:cNvSpPr txBox="1"/>
          <p:nvPr/>
        </p:nvSpPr>
        <p:spPr>
          <a:xfrm>
            <a:off x="1028700" y="952500"/>
            <a:ext cx="8932769" cy="757107"/>
          </a:xfrm>
          <a:prstGeom prst="rect">
            <a:avLst/>
          </a:prstGeom>
        </p:spPr>
        <p:txBody>
          <a:bodyPr lIns="0" tIns="0" rIns="0" bIns="0" rtlCol="0" anchor="t">
            <a:spAutoFit/>
          </a:bodyPr>
          <a:lstStyle/>
          <a:p>
            <a:pPr marL="0" marR="0" lvl="0" indent="0" algn="l" defTabSz="914400" rtl="0" eaLnBrk="1" fontAlgn="auto" latinLnBrk="0" hangingPunct="1">
              <a:lnSpc>
                <a:spcPts val="6299"/>
              </a:lnSpc>
              <a:spcBef>
                <a:spcPts val="0"/>
              </a:spcBef>
              <a:spcAft>
                <a:spcPts val="0"/>
              </a:spcAft>
              <a:buClrTx/>
              <a:buSzTx/>
              <a:buFontTx/>
              <a:buNone/>
              <a:tabLst/>
              <a:defRPr/>
            </a:pPr>
            <a:r>
              <a:rPr kumimoji="0" lang="en-US" sz="4499" b="0" i="0" u="none" strike="noStrike" kern="1200" cap="none" spc="0" normalizeH="0" baseline="0" noProof="0">
                <a:ln>
                  <a:noFill/>
                </a:ln>
                <a:solidFill>
                  <a:srgbClr val="7E6B73"/>
                </a:solidFill>
                <a:effectLst/>
                <a:uLnTx/>
                <a:uFillTx/>
                <a:latin typeface="Open Sans Bold"/>
                <a:ea typeface="+mn-ea"/>
                <a:cs typeface="+mn-cs"/>
              </a:rPr>
              <a:t>APLICATIVOS DE OSINERGMIN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8AC39"/>
        </a:solidFill>
        <a:effectLst/>
      </p:bgPr>
    </p:bg>
    <p:spTree>
      <p:nvGrpSpPr>
        <p:cNvPr id="1" name=""/>
        <p:cNvGrpSpPr/>
        <p:nvPr/>
      </p:nvGrpSpPr>
      <p:grpSpPr>
        <a:xfrm>
          <a:off x="0" y="0"/>
          <a:ext cx="0" cy="0"/>
          <a:chOff x="0" y="0"/>
          <a:chExt cx="0" cy="0"/>
        </a:xfrm>
      </p:grpSpPr>
      <p:sp>
        <p:nvSpPr>
          <p:cNvPr id="2" name="AutoShape 2"/>
          <p:cNvSpPr/>
          <p:nvPr/>
        </p:nvSpPr>
        <p:spPr>
          <a:xfrm>
            <a:off x="488564" y="488564"/>
            <a:ext cx="17310873" cy="9309873"/>
          </a:xfrm>
          <a:prstGeom prst="rect">
            <a:avLst/>
          </a:prstGeom>
          <a:solidFill>
            <a:srgbClr val="FFFFFF"/>
          </a:solidFill>
        </p:spPr>
      </p:sp>
      <p:sp>
        <p:nvSpPr>
          <p:cNvPr id="3" name="AutoShape 3"/>
          <p:cNvSpPr/>
          <p:nvPr/>
        </p:nvSpPr>
        <p:spPr>
          <a:xfrm>
            <a:off x="1327054" y="1924919"/>
            <a:ext cx="5429250" cy="95250"/>
          </a:xfrm>
          <a:prstGeom prst="rect">
            <a:avLst/>
          </a:prstGeom>
          <a:solidFill>
            <a:srgbClr val="F8AC39"/>
          </a:solidFill>
        </p:spPr>
      </p:sp>
      <p:pic>
        <p:nvPicPr>
          <p:cNvPr id="4" name="Picture 4"/>
          <p:cNvPicPr>
            <a:picLocks noChangeAspect="1"/>
          </p:cNvPicPr>
          <p:nvPr/>
        </p:nvPicPr>
        <p:blipFill>
          <a:blip r:embed="rId2"/>
          <a:srcRect t="4512" b="4512"/>
          <a:stretch>
            <a:fillRect/>
          </a:stretch>
        </p:blipFill>
        <p:spPr>
          <a:xfrm>
            <a:off x="3828275" y="5667221"/>
            <a:ext cx="11308159" cy="3864248"/>
          </a:xfrm>
          <a:prstGeom prst="rect">
            <a:avLst/>
          </a:prstGeom>
        </p:spPr>
      </p:pic>
      <p:sp>
        <p:nvSpPr>
          <p:cNvPr id="5" name="TextBox 5"/>
          <p:cNvSpPr txBox="1"/>
          <p:nvPr/>
        </p:nvSpPr>
        <p:spPr>
          <a:xfrm>
            <a:off x="1508152" y="3339825"/>
            <a:ext cx="15948405" cy="2382728"/>
          </a:xfrm>
          <a:prstGeom prst="rect">
            <a:avLst/>
          </a:prstGeom>
        </p:spPr>
        <p:txBody>
          <a:bodyPr lIns="0" tIns="0" rIns="0" bIns="0" rtlCol="0" anchor="t">
            <a:spAutoFit/>
          </a:bodyPr>
          <a:lstStyle/>
          <a:p>
            <a:pPr marL="0" marR="0" lvl="0" indent="0" algn="just" defTabSz="914400" rtl="0" eaLnBrk="1" fontAlgn="auto" latinLnBrk="0" hangingPunct="1">
              <a:lnSpc>
                <a:spcPts val="3919"/>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7E6B73"/>
                </a:solidFill>
                <a:effectLst/>
                <a:uLnTx/>
                <a:uFillTx/>
                <a:latin typeface="Open Sans"/>
                <a:ea typeface="+mn-ea"/>
                <a:cs typeface="+mn-cs"/>
              </a:rPr>
              <a:t>Es un </a:t>
            </a:r>
            <a:r>
              <a:rPr kumimoji="0" lang="en-US" sz="2800" b="0" i="0" u="none" strike="noStrike" kern="1200" cap="none" spc="0" normalizeH="0" baseline="0" noProof="0" dirty="0" err="1">
                <a:ln>
                  <a:noFill/>
                </a:ln>
                <a:solidFill>
                  <a:srgbClr val="7E6B73"/>
                </a:solidFill>
                <a:effectLst/>
                <a:uLnTx/>
                <a:uFillTx/>
                <a:latin typeface="Open Sans"/>
                <a:ea typeface="+mn-ea"/>
                <a:cs typeface="+mn-cs"/>
              </a:rPr>
              <a:t>almacén</a:t>
            </a:r>
            <a:r>
              <a:rPr kumimoji="0" lang="en-US" sz="2800" b="0" i="0" u="none" strike="noStrike" kern="1200" cap="none" spc="0" normalizeH="0" baseline="0" noProof="0" dirty="0">
                <a:ln>
                  <a:noFill/>
                </a:ln>
                <a:solidFill>
                  <a:srgbClr val="7E6B73"/>
                </a:solidFill>
                <a:effectLst/>
                <a:uLnTx/>
                <a:uFillTx/>
                <a:latin typeface="Open Sans"/>
                <a:ea typeface="+mn-ea"/>
                <a:cs typeface="+mn-cs"/>
              </a:rPr>
              <a:t> de </a:t>
            </a:r>
            <a:r>
              <a:rPr kumimoji="0" lang="en-US" sz="2800" b="0" i="0" u="none" strike="noStrike" kern="1200" cap="none" spc="0" normalizeH="0" baseline="0" noProof="0" dirty="0" err="1">
                <a:ln>
                  <a:noFill/>
                </a:ln>
                <a:solidFill>
                  <a:srgbClr val="7E6B73"/>
                </a:solidFill>
                <a:effectLst/>
                <a:uLnTx/>
                <a:uFillTx/>
                <a:latin typeface="Open Sans"/>
                <a:ea typeface="+mn-ea"/>
                <a:cs typeface="+mn-cs"/>
              </a:rPr>
              <a:t>datos</a:t>
            </a:r>
            <a:r>
              <a:rPr kumimoji="0" lang="en-US" sz="2800" b="0" i="0" u="none" strike="noStrike" kern="1200" cap="none" spc="0" normalizeH="0" baseline="0" noProof="0" dirty="0">
                <a:ln>
                  <a:noFill/>
                </a:ln>
                <a:solidFill>
                  <a:srgbClr val="7E6B73"/>
                </a:solidFill>
                <a:effectLst/>
                <a:uLnTx/>
                <a:uFillTx/>
                <a:latin typeface="Open Sans"/>
                <a:ea typeface="+mn-ea"/>
                <a:cs typeface="+mn-cs"/>
              </a:rPr>
              <a:t> </a:t>
            </a:r>
            <a:r>
              <a:rPr kumimoji="0" lang="en-US" sz="2800" b="0" i="0" u="none" strike="noStrike" kern="1200" cap="none" spc="0" normalizeH="0" baseline="0" noProof="0" dirty="0" err="1">
                <a:ln>
                  <a:noFill/>
                </a:ln>
                <a:solidFill>
                  <a:srgbClr val="7E6B73"/>
                </a:solidFill>
                <a:effectLst/>
                <a:uLnTx/>
                <a:uFillTx/>
                <a:latin typeface="Open Sans"/>
                <a:ea typeface="+mn-ea"/>
                <a:cs typeface="+mn-cs"/>
              </a:rPr>
              <a:t>orientado</a:t>
            </a:r>
            <a:r>
              <a:rPr kumimoji="0" lang="en-US" sz="2800" b="0" i="0" u="none" strike="noStrike" kern="1200" cap="none" spc="0" normalizeH="0" baseline="0" noProof="0" dirty="0">
                <a:ln>
                  <a:noFill/>
                </a:ln>
                <a:solidFill>
                  <a:srgbClr val="7E6B73"/>
                </a:solidFill>
                <a:effectLst/>
                <a:uLnTx/>
                <a:uFillTx/>
                <a:latin typeface="Open Sans"/>
                <a:ea typeface="+mn-ea"/>
                <a:cs typeface="+mn-cs"/>
              </a:rPr>
              <a:t> a un </a:t>
            </a:r>
            <a:r>
              <a:rPr kumimoji="0" lang="en-US" sz="2800" b="0" i="0" u="none" strike="noStrike" kern="1200" cap="none" spc="0" normalizeH="0" baseline="0" noProof="0" dirty="0" err="1">
                <a:ln>
                  <a:noFill/>
                </a:ln>
                <a:solidFill>
                  <a:srgbClr val="7E6B73"/>
                </a:solidFill>
                <a:effectLst/>
                <a:uLnTx/>
                <a:uFillTx/>
                <a:latin typeface="Open Sans"/>
                <a:ea typeface="+mn-ea"/>
                <a:cs typeface="+mn-cs"/>
              </a:rPr>
              <a:t>área</a:t>
            </a:r>
            <a:r>
              <a:rPr kumimoji="0" lang="en-US" sz="2800" b="0" i="0" u="none" strike="noStrike" kern="1200" cap="none" spc="0" normalizeH="0" baseline="0" noProof="0" dirty="0">
                <a:ln>
                  <a:noFill/>
                </a:ln>
                <a:solidFill>
                  <a:srgbClr val="7E6B73"/>
                </a:solidFill>
                <a:effectLst/>
                <a:uLnTx/>
                <a:uFillTx/>
                <a:latin typeface="Open Sans"/>
                <a:ea typeface="+mn-ea"/>
                <a:cs typeface="+mn-cs"/>
              </a:rPr>
              <a:t> </a:t>
            </a:r>
            <a:r>
              <a:rPr kumimoji="0" lang="en-US" sz="2800" b="0" i="0" u="none" strike="noStrike" kern="1200" cap="none" spc="0" normalizeH="0" baseline="0" noProof="0" dirty="0" err="1">
                <a:ln>
                  <a:noFill/>
                </a:ln>
                <a:solidFill>
                  <a:srgbClr val="7E6B73"/>
                </a:solidFill>
                <a:effectLst/>
                <a:uLnTx/>
                <a:uFillTx/>
                <a:latin typeface="Open Sans"/>
                <a:ea typeface="+mn-ea"/>
                <a:cs typeface="+mn-cs"/>
              </a:rPr>
              <a:t>específica</a:t>
            </a:r>
            <a:r>
              <a:rPr kumimoji="0" lang="en-US" sz="2800" b="0" i="0" u="none" strike="noStrike" kern="1200" cap="none" spc="0" normalizeH="0" baseline="0" noProof="0" dirty="0">
                <a:ln>
                  <a:noFill/>
                </a:ln>
                <a:solidFill>
                  <a:srgbClr val="7E6B73"/>
                </a:solidFill>
                <a:effectLst/>
                <a:uLnTx/>
                <a:uFillTx/>
                <a:latin typeface="Open Sans"/>
                <a:ea typeface="+mn-ea"/>
                <a:cs typeface="+mn-cs"/>
              </a:rPr>
              <a:t>, </a:t>
            </a:r>
            <a:r>
              <a:rPr kumimoji="0" lang="en-US" sz="2800" b="0" i="0" u="none" strike="noStrike" kern="1200" cap="none" spc="0" normalizeH="0" baseline="0" noProof="0" dirty="0" err="1">
                <a:ln>
                  <a:noFill/>
                </a:ln>
                <a:solidFill>
                  <a:srgbClr val="7E6B73"/>
                </a:solidFill>
                <a:effectLst/>
                <a:uLnTx/>
                <a:uFillTx/>
                <a:latin typeface="Open Sans"/>
                <a:ea typeface="+mn-ea"/>
                <a:cs typeface="+mn-cs"/>
              </a:rPr>
              <a:t>como</a:t>
            </a:r>
            <a:r>
              <a:rPr kumimoji="0" lang="en-US" sz="2800" b="0" i="0" u="none" strike="noStrike" kern="1200" cap="none" spc="0" normalizeH="0" baseline="0" noProof="0" dirty="0">
                <a:ln>
                  <a:noFill/>
                </a:ln>
                <a:solidFill>
                  <a:srgbClr val="7E6B73"/>
                </a:solidFill>
                <a:effectLst/>
                <a:uLnTx/>
                <a:uFillTx/>
                <a:latin typeface="Open Sans"/>
                <a:ea typeface="+mn-ea"/>
                <a:cs typeface="+mn-cs"/>
              </a:rPr>
              <a:t> </a:t>
            </a:r>
            <a:r>
              <a:rPr kumimoji="0" lang="en-US" sz="2800" b="0" i="0" u="none" strike="noStrike" kern="1200" cap="none" spc="0" normalizeH="0" baseline="0" noProof="0" dirty="0" err="1">
                <a:ln>
                  <a:noFill/>
                </a:ln>
                <a:solidFill>
                  <a:srgbClr val="7E6B73"/>
                </a:solidFill>
                <a:effectLst/>
                <a:uLnTx/>
                <a:uFillTx/>
                <a:latin typeface="Open Sans"/>
                <a:ea typeface="+mn-ea"/>
                <a:cs typeface="+mn-cs"/>
              </a:rPr>
              <a:t>por</a:t>
            </a:r>
            <a:r>
              <a:rPr kumimoji="0" lang="en-US" sz="2800" b="0" i="0" u="none" strike="noStrike" kern="1200" cap="none" spc="0" normalizeH="0" baseline="0" noProof="0" dirty="0">
                <a:ln>
                  <a:noFill/>
                </a:ln>
                <a:solidFill>
                  <a:srgbClr val="7E6B73"/>
                </a:solidFill>
                <a:effectLst/>
                <a:uLnTx/>
                <a:uFillTx/>
                <a:latin typeface="Open Sans"/>
                <a:ea typeface="+mn-ea"/>
                <a:cs typeface="+mn-cs"/>
              </a:rPr>
              <a:t> </a:t>
            </a:r>
            <a:r>
              <a:rPr kumimoji="0" lang="en-US" sz="2800" b="0" i="0" u="none" strike="noStrike" kern="1200" cap="none" spc="0" normalizeH="0" baseline="0" noProof="0" dirty="0" err="1">
                <a:ln>
                  <a:noFill/>
                </a:ln>
                <a:solidFill>
                  <a:srgbClr val="7E6B73"/>
                </a:solidFill>
                <a:effectLst/>
                <a:uLnTx/>
                <a:uFillTx/>
                <a:latin typeface="Open Sans"/>
                <a:ea typeface="+mn-ea"/>
                <a:cs typeface="+mn-cs"/>
              </a:rPr>
              <a:t>ejemplo</a:t>
            </a:r>
            <a:r>
              <a:rPr kumimoji="0" lang="en-US" sz="2800" b="0" i="0" u="none" strike="noStrike" kern="1200" cap="none" spc="0" normalizeH="0" baseline="0" noProof="0" dirty="0">
                <a:ln>
                  <a:noFill/>
                </a:ln>
                <a:solidFill>
                  <a:srgbClr val="7E6B73"/>
                </a:solidFill>
                <a:effectLst/>
                <a:uLnTx/>
                <a:uFillTx/>
                <a:latin typeface="Open Sans"/>
                <a:ea typeface="+mn-ea"/>
                <a:cs typeface="+mn-cs"/>
              </a:rPr>
              <a:t>,  </a:t>
            </a:r>
            <a:r>
              <a:rPr kumimoji="0" lang="en-US" sz="2800" b="0" i="0" u="none" strike="noStrike" kern="1200" cap="none" spc="0" normalizeH="0" baseline="0" noProof="0" dirty="0" err="1">
                <a:ln>
                  <a:noFill/>
                </a:ln>
                <a:solidFill>
                  <a:srgbClr val="7E6B73"/>
                </a:solidFill>
                <a:effectLst/>
                <a:uLnTx/>
                <a:uFillTx/>
                <a:latin typeface="Open Sans"/>
                <a:ea typeface="+mn-ea"/>
                <a:cs typeface="+mn-cs"/>
              </a:rPr>
              <a:t>Ventas</a:t>
            </a:r>
            <a:r>
              <a:rPr kumimoji="0" lang="en-US" sz="2800" b="0" i="0" u="none" strike="noStrike" kern="1200" cap="none" spc="0" normalizeH="0" baseline="0" noProof="0" dirty="0">
                <a:ln>
                  <a:noFill/>
                </a:ln>
                <a:solidFill>
                  <a:srgbClr val="7E6B73"/>
                </a:solidFill>
                <a:effectLst/>
                <a:uLnTx/>
                <a:uFillTx/>
                <a:latin typeface="Open Sans"/>
                <a:ea typeface="+mn-ea"/>
                <a:cs typeface="+mn-cs"/>
              </a:rPr>
              <a:t>, </a:t>
            </a:r>
            <a:r>
              <a:rPr kumimoji="0" lang="en-US" sz="2800" b="0" i="0" u="none" strike="noStrike" kern="1200" cap="none" spc="0" normalizeH="0" baseline="0" noProof="0" dirty="0" err="1">
                <a:ln>
                  <a:noFill/>
                </a:ln>
                <a:solidFill>
                  <a:srgbClr val="7E6B73"/>
                </a:solidFill>
                <a:effectLst/>
                <a:uLnTx/>
                <a:uFillTx/>
                <a:latin typeface="Open Sans"/>
                <a:ea typeface="+mn-ea"/>
                <a:cs typeface="+mn-cs"/>
              </a:rPr>
              <a:t>Recursos</a:t>
            </a:r>
            <a:r>
              <a:rPr kumimoji="0" lang="en-US" sz="2800" b="0" i="0" u="none" strike="noStrike" kern="1200" cap="none" spc="0" normalizeH="0" baseline="0" noProof="0" dirty="0">
                <a:ln>
                  <a:noFill/>
                </a:ln>
                <a:solidFill>
                  <a:srgbClr val="7E6B73"/>
                </a:solidFill>
                <a:effectLst/>
                <a:uLnTx/>
                <a:uFillTx/>
                <a:latin typeface="Open Sans"/>
                <a:ea typeface="+mn-ea"/>
                <a:cs typeface="+mn-cs"/>
              </a:rPr>
              <a:t> </a:t>
            </a:r>
            <a:r>
              <a:rPr kumimoji="0" lang="en-US" sz="2800" b="0" i="0" u="none" strike="noStrike" kern="1200" cap="none" spc="0" normalizeH="0" baseline="0" noProof="0" dirty="0" err="1">
                <a:ln>
                  <a:noFill/>
                </a:ln>
                <a:solidFill>
                  <a:srgbClr val="7E6B73"/>
                </a:solidFill>
                <a:effectLst/>
                <a:uLnTx/>
                <a:uFillTx/>
                <a:latin typeface="Open Sans"/>
                <a:ea typeface="+mn-ea"/>
                <a:cs typeface="+mn-cs"/>
              </a:rPr>
              <a:t>Humanos</a:t>
            </a:r>
            <a:r>
              <a:rPr kumimoji="0" lang="en-US" sz="2800" b="0" i="0" u="none" strike="noStrike" kern="1200" cap="none" spc="0" normalizeH="0" baseline="0" noProof="0" dirty="0">
                <a:ln>
                  <a:noFill/>
                </a:ln>
                <a:solidFill>
                  <a:srgbClr val="7E6B73"/>
                </a:solidFill>
                <a:effectLst/>
                <a:uLnTx/>
                <a:uFillTx/>
                <a:latin typeface="Open Sans"/>
                <a:ea typeface="+mn-ea"/>
                <a:cs typeface="+mn-cs"/>
              </a:rPr>
              <a:t> u </a:t>
            </a:r>
            <a:r>
              <a:rPr kumimoji="0" lang="en-US" sz="2800" b="0" i="0" u="none" strike="noStrike" kern="1200" cap="none" spc="0" normalizeH="0" baseline="0" noProof="0" dirty="0" err="1">
                <a:ln>
                  <a:noFill/>
                </a:ln>
                <a:solidFill>
                  <a:srgbClr val="7E6B73"/>
                </a:solidFill>
                <a:effectLst/>
                <a:uLnTx/>
                <a:uFillTx/>
                <a:latin typeface="Open Sans"/>
                <a:ea typeface="+mn-ea"/>
                <a:cs typeface="+mn-cs"/>
              </a:rPr>
              <a:t>otros</a:t>
            </a:r>
            <a:r>
              <a:rPr kumimoji="0" lang="en-US" sz="2800" b="0" i="0" u="none" strike="noStrike" kern="1200" cap="none" spc="0" normalizeH="0" baseline="0" noProof="0" dirty="0">
                <a:ln>
                  <a:noFill/>
                </a:ln>
                <a:solidFill>
                  <a:srgbClr val="7E6B73"/>
                </a:solidFill>
                <a:effectLst/>
                <a:uLnTx/>
                <a:uFillTx/>
                <a:latin typeface="Open Sans"/>
                <a:ea typeface="+mn-ea"/>
                <a:cs typeface="+mn-cs"/>
              </a:rPr>
              <a:t> </a:t>
            </a:r>
            <a:r>
              <a:rPr kumimoji="0" lang="en-US" sz="2800" b="0" i="0" u="none" strike="noStrike" kern="1200" cap="none" spc="0" normalizeH="0" baseline="0" noProof="0" dirty="0" err="1">
                <a:ln>
                  <a:noFill/>
                </a:ln>
                <a:solidFill>
                  <a:srgbClr val="7E6B73"/>
                </a:solidFill>
                <a:effectLst/>
                <a:uLnTx/>
                <a:uFillTx/>
                <a:latin typeface="Open Sans"/>
                <a:ea typeface="+mn-ea"/>
                <a:cs typeface="+mn-cs"/>
              </a:rPr>
              <a:t>sectores</a:t>
            </a:r>
            <a:r>
              <a:rPr kumimoji="0" lang="en-US" sz="2800" b="0" i="0" u="none" strike="noStrike" kern="1200" cap="none" spc="0" normalizeH="0" baseline="0" noProof="0" dirty="0">
                <a:ln>
                  <a:noFill/>
                </a:ln>
                <a:solidFill>
                  <a:srgbClr val="7E6B73"/>
                </a:solidFill>
                <a:effectLst/>
                <a:uLnTx/>
                <a:uFillTx/>
                <a:latin typeface="Open Sans"/>
                <a:ea typeface="+mn-ea"/>
                <a:cs typeface="+mn-cs"/>
              </a:rPr>
              <a:t> en </a:t>
            </a:r>
            <a:r>
              <a:rPr kumimoji="0" lang="en-US" sz="2800" b="0" i="0" u="none" strike="noStrike" kern="1200" cap="none" spc="0" normalizeH="0" baseline="0" noProof="0" dirty="0" err="1">
                <a:ln>
                  <a:noFill/>
                </a:ln>
                <a:solidFill>
                  <a:srgbClr val="7E6B73"/>
                </a:solidFill>
                <a:effectLst/>
                <a:uLnTx/>
                <a:uFillTx/>
                <a:latin typeface="Open Sans"/>
                <a:ea typeface="+mn-ea"/>
                <a:cs typeface="+mn-cs"/>
              </a:rPr>
              <a:t>una</a:t>
            </a:r>
            <a:r>
              <a:rPr kumimoji="0" lang="en-US" sz="2800" b="0" i="0" u="none" strike="noStrike" kern="1200" cap="none" spc="0" normalizeH="0" baseline="0" noProof="0" dirty="0">
                <a:ln>
                  <a:noFill/>
                </a:ln>
                <a:solidFill>
                  <a:srgbClr val="7E6B73"/>
                </a:solidFill>
                <a:effectLst/>
                <a:uLnTx/>
                <a:uFillTx/>
                <a:latin typeface="Open Sans"/>
                <a:ea typeface="+mn-ea"/>
                <a:cs typeface="+mn-cs"/>
              </a:rPr>
              <a:t> </a:t>
            </a:r>
            <a:r>
              <a:rPr kumimoji="0" lang="en-US" sz="2800" b="0" i="0" u="none" strike="noStrike" kern="1200" cap="none" spc="0" normalizeH="0" baseline="0" noProof="0" dirty="0" err="1">
                <a:ln>
                  <a:noFill/>
                </a:ln>
                <a:solidFill>
                  <a:srgbClr val="7E6B73"/>
                </a:solidFill>
                <a:effectLst/>
                <a:uLnTx/>
                <a:uFillTx/>
                <a:latin typeface="Open Sans"/>
                <a:ea typeface="+mn-ea"/>
                <a:cs typeface="+mn-cs"/>
              </a:rPr>
              <a:t>organización</a:t>
            </a:r>
            <a:r>
              <a:rPr kumimoji="0" lang="en-US" sz="2800" b="0" i="0" u="none" strike="noStrike" kern="1200" cap="none" spc="0" normalizeH="0" baseline="0" noProof="0" dirty="0">
                <a:ln>
                  <a:noFill/>
                </a:ln>
                <a:solidFill>
                  <a:srgbClr val="7E6B73"/>
                </a:solidFill>
                <a:effectLst/>
                <a:uLnTx/>
                <a:uFillTx/>
                <a:latin typeface="Open Sans"/>
                <a:ea typeface="+mn-ea"/>
                <a:cs typeface="+mn-cs"/>
              </a:rPr>
              <a:t>. </a:t>
            </a:r>
            <a:r>
              <a:rPr kumimoji="0" lang="en-US" sz="2800" b="0" i="0" u="none" strike="noStrike" kern="1200" cap="none" spc="0" normalizeH="0" baseline="0" noProof="0" dirty="0" err="1">
                <a:ln>
                  <a:noFill/>
                </a:ln>
                <a:solidFill>
                  <a:srgbClr val="7E6B73"/>
                </a:solidFill>
                <a:effectLst/>
                <a:uLnTx/>
                <a:uFillTx/>
                <a:latin typeface="Open Sans"/>
                <a:ea typeface="+mn-ea"/>
                <a:cs typeface="+mn-cs"/>
              </a:rPr>
              <a:t>Por</a:t>
            </a:r>
            <a:r>
              <a:rPr kumimoji="0" lang="en-US" sz="2800" b="0" i="0" u="none" strike="noStrike" kern="1200" cap="none" spc="0" normalizeH="0" baseline="0" noProof="0" dirty="0">
                <a:ln>
                  <a:noFill/>
                </a:ln>
                <a:solidFill>
                  <a:srgbClr val="7E6B73"/>
                </a:solidFill>
                <a:effectLst/>
                <a:uLnTx/>
                <a:uFillTx/>
                <a:latin typeface="Open Sans"/>
                <a:ea typeface="+mn-ea"/>
                <a:cs typeface="+mn-cs"/>
              </a:rPr>
              <a:t> </a:t>
            </a:r>
            <a:r>
              <a:rPr kumimoji="0" lang="en-US" sz="2800" b="0" i="0" u="none" strike="noStrike" kern="1200" cap="none" spc="0" normalizeH="0" baseline="0" noProof="0" dirty="0" err="1">
                <a:ln>
                  <a:noFill/>
                </a:ln>
                <a:solidFill>
                  <a:srgbClr val="7E6B73"/>
                </a:solidFill>
                <a:effectLst/>
                <a:uLnTx/>
                <a:uFillTx/>
                <a:latin typeface="Open Sans"/>
                <a:ea typeface="+mn-ea"/>
                <a:cs typeface="+mn-cs"/>
              </a:rPr>
              <a:t>ello</a:t>
            </a:r>
            <a:r>
              <a:rPr kumimoji="0" lang="en-US" sz="2800" b="0" i="0" u="none" strike="noStrike" kern="1200" cap="none" spc="0" normalizeH="0" baseline="0" noProof="0" dirty="0">
                <a:ln>
                  <a:noFill/>
                </a:ln>
                <a:solidFill>
                  <a:srgbClr val="7E6B73"/>
                </a:solidFill>
                <a:effectLst/>
                <a:uLnTx/>
                <a:uFillTx/>
                <a:latin typeface="Open Sans"/>
                <a:ea typeface="+mn-ea"/>
                <a:cs typeface="+mn-cs"/>
              </a:rPr>
              <a:t>, </a:t>
            </a:r>
            <a:r>
              <a:rPr kumimoji="0" lang="en-US" sz="2800" b="0" i="0" u="none" strike="noStrike" kern="1200" cap="none" spc="0" normalizeH="0" baseline="0" noProof="0" dirty="0" err="1">
                <a:ln>
                  <a:noFill/>
                </a:ln>
                <a:solidFill>
                  <a:srgbClr val="7E6B73"/>
                </a:solidFill>
                <a:effectLst/>
                <a:uLnTx/>
                <a:uFillTx/>
                <a:latin typeface="Open Sans"/>
                <a:ea typeface="+mn-ea"/>
                <a:cs typeface="+mn-cs"/>
              </a:rPr>
              <a:t>también</a:t>
            </a:r>
            <a:r>
              <a:rPr kumimoji="0" lang="en-US" sz="2800" b="0" i="0" u="none" strike="noStrike" kern="1200" cap="none" spc="0" normalizeH="0" baseline="0" noProof="0" dirty="0">
                <a:ln>
                  <a:noFill/>
                </a:ln>
                <a:solidFill>
                  <a:srgbClr val="7E6B73"/>
                </a:solidFill>
                <a:effectLst/>
                <a:uLnTx/>
                <a:uFillTx/>
                <a:latin typeface="Open Sans"/>
                <a:ea typeface="+mn-ea"/>
                <a:cs typeface="+mn-cs"/>
              </a:rPr>
              <a:t> se le </a:t>
            </a:r>
            <a:r>
              <a:rPr kumimoji="0" lang="en-US" sz="2800" b="0" i="0" u="none" strike="noStrike" kern="1200" cap="none" spc="0" normalizeH="0" baseline="0" noProof="0" dirty="0" err="1">
                <a:ln>
                  <a:noFill/>
                </a:ln>
                <a:solidFill>
                  <a:srgbClr val="7E6B73"/>
                </a:solidFill>
                <a:effectLst/>
                <a:uLnTx/>
                <a:uFillTx/>
                <a:latin typeface="Open Sans"/>
                <a:ea typeface="+mn-ea"/>
                <a:cs typeface="+mn-cs"/>
              </a:rPr>
              <a:t>conoce</a:t>
            </a:r>
            <a:r>
              <a:rPr kumimoji="0" lang="en-US" sz="2800" b="0" i="0" u="none" strike="noStrike" kern="1200" cap="none" spc="0" normalizeH="0" baseline="0" noProof="0" dirty="0">
                <a:ln>
                  <a:noFill/>
                </a:ln>
                <a:solidFill>
                  <a:srgbClr val="7E6B73"/>
                </a:solidFill>
                <a:effectLst/>
                <a:uLnTx/>
                <a:uFillTx/>
                <a:latin typeface="Open Sans"/>
                <a:ea typeface="+mn-ea"/>
                <a:cs typeface="+mn-cs"/>
              </a:rPr>
              <a:t> </a:t>
            </a:r>
            <a:r>
              <a:rPr kumimoji="0" lang="en-US" sz="2800" b="0" i="0" u="none" strike="noStrike" kern="1200" cap="none" spc="0" normalizeH="0" baseline="0" noProof="0" dirty="0" err="1">
                <a:ln>
                  <a:noFill/>
                </a:ln>
                <a:solidFill>
                  <a:srgbClr val="7E6B73"/>
                </a:solidFill>
                <a:effectLst/>
                <a:uLnTx/>
                <a:uFillTx/>
                <a:latin typeface="Open Sans"/>
                <a:ea typeface="+mn-ea"/>
                <a:cs typeface="+mn-cs"/>
              </a:rPr>
              <a:t>como</a:t>
            </a:r>
            <a:r>
              <a:rPr kumimoji="0" lang="en-US" sz="2800" b="0" i="0" u="none" strike="noStrike" kern="1200" cap="none" spc="0" normalizeH="0" baseline="0" noProof="0" dirty="0">
                <a:ln>
                  <a:noFill/>
                </a:ln>
                <a:solidFill>
                  <a:srgbClr val="7E6B73"/>
                </a:solidFill>
                <a:effectLst/>
                <a:uLnTx/>
                <a:uFillTx/>
                <a:latin typeface="Open Sans"/>
                <a:ea typeface="+mn-ea"/>
                <a:cs typeface="+mn-cs"/>
              </a:rPr>
              <a:t> </a:t>
            </a:r>
            <a:r>
              <a:rPr kumimoji="0" lang="en-US" sz="2800" b="0" i="0" u="none" strike="noStrike" kern="1200" cap="none" spc="0" normalizeH="0" baseline="0" noProof="0" dirty="0" err="1">
                <a:ln>
                  <a:noFill/>
                </a:ln>
                <a:solidFill>
                  <a:srgbClr val="7E6B73"/>
                </a:solidFill>
                <a:effectLst/>
                <a:uLnTx/>
                <a:uFillTx/>
                <a:latin typeface="Open Sans"/>
                <a:ea typeface="+mn-ea"/>
                <a:cs typeface="+mn-cs"/>
              </a:rPr>
              <a:t>una</a:t>
            </a:r>
            <a:r>
              <a:rPr kumimoji="0" lang="en-US" sz="2800" b="0" i="0" u="none" strike="noStrike" kern="1200" cap="none" spc="0" normalizeH="0" baseline="0" noProof="0" dirty="0">
                <a:ln>
                  <a:noFill/>
                </a:ln>
                <a:solidFill>
                  <a:srgbClr val="7E6B73"/>
                </a:solidFill>
                <a:effectLst/>
                <a:uLnTx/>
                <a:uFillTx/>
                <a:latin typeface="Open Sans"/>
                <a:ea typeface="+mn-ea"/>
                <a:cs typeface="+mn-cs"/>
              </a:rPr>
              <a:t> base de </a:t>
            </a:r>
            <a:r>
              <a:rPr kumimoji="0" lang="en-US" sz="2800" b="0" i="0" u="none" strike="noStrike" kern="1200" cap="none" spc="0" normalizeH="0" baseline="0" noProof="0" dirty="0" err="1">
                <a:ln>
                  <a:noFill/>
                </a:ln>
                <a:solidFill>
                  <a:srgbClr val="7E6B73"/>
                </a:solidFill>
                <a:effectLst/>
                <a:uLnTx/>
                <a:uFillTx/>
                <a:latin typeface="Open Sans"/>
                <a:ea typeface="+mn-ea"/>
                <a:cs typeface="+mn-cs"/>
              </a:rPr>
              <a:t>información</a:t>
            </a:r>
            <a:r>
              <a:rPr kumimoji="0" lang="en-US" sz="2800" b="0" i="0" u="none" strike="noStrike" kern="1200" cap="none" spc="0" normalizeH="0" baseline="0" noProof="0" dirty="0">
                <a:ln>
                  <a:noFill/>
                </a:ln>
                <a:solidFill>
                  <a:srgbClr val="7E6B73"/>
                </a:solidFill>
                <a:effectLst/>
                <a:uLnTx/>
                <a:uFillTx/>
                <a:latin typeface="Open Sans"/>
                <a:ea typeface="+mn-ea"/>
                <a:cs typeface="+mn-cs"/>
              </a:rPr>
              <a:t> </a:t>
            </a:r>
            <a:r>
              <a:rPr kumimoji="0" lang="en-US" sz="2800" b="0" i="0" u="none" strike="noStrike" kern="1200" cap="none" spc="0" normalizeH="0" baseline="0" noProof="0" dirty="0" err="1">
                <a:ln>
                  <a:noFill/>
                </a:ln>
                <a:solidFill>
                  <a:srgbClr val="7E6B73"/>
                </a:solidFill>
                <a:effectLst/>
                <a:uLnTx/>
                <a:uFillTx/>
                <a:latin typeface="Open Sans"/>
                <a:ea typeface="+mn-ea"/>
                <a:cs typeface="+mn-cs"/>
              </a:rPr>
              <a:t>departamental</a:t>
            </a:r>
            <a:r>
              <a:rPr kumimoji="0" lang="en-US" sz="2800" b="0" i="0" u="none" strike="noStrike" kern="1200" cap="none" spc="0" normalizeH="0" baseline="0" noProof="0" dirty="0">
                <a:ln>
                  <a:noFill/>
                </a:ln>
                <a:solidFill>
                  <a:srgbClr val="7E6B73"/>
                </a:solidFill>
                <a:effectLst/>
                <a:uLnTx/>
                <a:uFillTx/>
                <a:latin typeface="Open Sans"/>
                <a:ea typeface="+mn-ea"/>
                <a:cs typeface="+mn-cs"/>
              </a:rPr>
              <a:t>. </a:t>
            </a:r>
          </a:p>
          <a:p>
            <a:pPr marL="0" marR="0" lvl="0" indent="0" algn="just" defTabSz="914400" rtl="0" eaLnBrk="1" fontAlgn="auto" latinLnBrk="0" hangingPunct="1">
              <a:lnSpc>
                <a:spcPts val="3919"/>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7E6B73"/>
                </a:solidFill>
                <a:effectLst/>
                <a:uLnTx/>
                <a:uFillTx/>
                <a:latin typeface="Open Sans"/>
                <a:ea typeface="+mn-ea"/>
                <a:cs typeface="+mn-cs"/>
              </a:rPr>
              <a:t>Este </a:t>
            </a:r>
            <a:r>
              <a:rPr kumimoji="0" lang="en-US" sz="2800" b="0" i="0" u="none" strike="noStrike" kern="1200" cap="none" spc="0" normalizeH="0" baseline="0" noProof="0" dirty="0" err="1">
                <a:ln>
                  <a:noFill/>
                </a:ln>
                <a:solidFill>
                  <a:srgbClr val="7E6B73"/>
                </a:solidFill>
                <a:effectLst/>
                <a:uLnTx/>
                <a:uFillTx/>
                <a:latin typeface="Open Sans"/>
                <a:ea typeface="+mn-ea"/>
                <a:cs typeface="+mn-cs"/>
              </a:rPr>
              <a:t>almacén</a:t>
            </a:r>
            <a:r>
              <a:rPr kumimoji="0" lang="en-US" sz="2800" b="0" i="0" u="none" strike="noStrike" kern="1200" cap="none" spc="0" normalizeH="0" baseline="0" noProof="0" dirty="0">
                <a:ln>
                  <a:noFill/>
                </a:ln>
                <a:solidFill>
                  <a:srgbClr val="7E6B73"/>
                </a:solidFill>
                <a:effectLst/>
                <a:uLnTx/>
                <a:uFillTx/>
                <a:latin typeface="Open Sans"/>
                <a:ea typeface="+mn-ea"/>
                <a:cs typeface="+mn-cs"/>
              </a:rPr>
              <a:t> </a:t>
            </a:r>
            <a:r>
              <a:rPr kumimoji="0" lang="en-US" sz="2800" b="0" i="0" u="none" strike="noStrike" kern="1200" cap="none" spc="0" normalizeH="0" baseline="0" noProof="0" dirty="0" err="1">
                <a:ln>
                  <a:noFill/>
                </a:ln>
                <a:solidFill>
                  <a:srgbClr val="7E6B73"/>
                </a:solidFill>
                <a:effectLst/>
                <a:uLnTx/>
                <a:uFillTx/>
                <a:latin typeface="Open Sans"/>
                <a:ea typeface="+mn-ea"/>
                <a:cs typeface="+mn-cs"/>
              </a:rPr>
              <a:t>permite</a:t>
            </a:r>
            <a:r>
              <a:rPr kumimoji="0" lang="en-US" sz="2800" b="0" i="0" u="none" strike="noStrike" kern="1200" cap="none" spc="0" normalizeH="0" baseline="0" noProof="0" dirty="0">
                <a:ln>
                  <a:noFill/>
                </a:ln>
                <a:solidFill>
                  <a:srgbClr val="7E6B73"/>
                </a:solidFill>
                <a:effectLst/>
                <a:uLnTx/>
                <a:uFillTx/>
                <a:latin typeface="Open Sans"/>
                <a:ea typeface="+mn-ea"/>
                <a:cs typeface="+mn-cs"/>
              </a:rPr>
              <a:t> </a:t>
            </a:r>
            <a:r>
              <a:rPr kumimoji="0" lang="en-US" sz="2800" b="0" i="0" u="none" strike="noStrike" kern="1200" cap="none" spc="0" normalizeH="0" baseline="0" noProof="0" dirty="0" err="1">
                <a:ln>
                  <a:noFill/>
                </a:ln>
                <a:solidFill>
                  <a:srgbClr val="7E6B73"/>
                </a:solidFill>
                <a:effectLst/>
                <a:uLnTx/>
                <a:uFillTx/>
                <a:latin typeface="Open Sans"/>
                <a:ea typeface="+mn-ea"/>
                <a:cs typeface="+mn-cs"/>
              </a:rPr>
              <a:t>que</a:t>
            </a:r>
            <a:r>
              <a:rPr kumimoji="0" lang="en-US" sz="2800" b="0" i="0" u="none" strike="noStrike" kern="1200" cap="none" spc="0" normalizeH="0" baseline="0" noProof="0" dirty="0">
                <a:ln>
                  <a:noFill/>
                </a:ln>
                <a:solidFill>
                  <a:srgbClr val="7E6B73"/>
                </a:solidFill>
                <a:effectLst/>
                <a:uLnTx/>
                <a:uFillTx/>
                <a:latin typeface="Open Sans"/>
                <a:ea typeface="+mn-ea"/>
                <a:cs typeface="+mn-cs"/>
              </a:rPr>
              <a:t> </a:t>
            </a:r>
            <a:r>
              <a:rPr kumimoji="0" lang="en-US" sz="2800" b="0" i="0" u="none" strike="noStrike" kern="1200" cap="none" spc="0" normalizeH="0" baseline="0" noProof="0" dirty="0" err="1">
                <a:ln>
                  <a:noFill/>
                </a:ln>
                <a:solidFill>
                  <a:srgbClr val="7E6B73"/>
                </a:solidFill>
                <a:effectLst/>
                <a:uLnTx/>
                <a:uFillTx/>
                <a:latin typeface="Open Sans"/>
                <a:ea typeface="+mn-ea"/>
                <a:cs typeface="+mn-cs"/>
              </a:rPr>
              <a:t>una</a:t>
            </a:r>
            <a:r>
              <a:rPr kumimoji="0" lang="en-US" sz="2800" b="0" i="0" u="none" strike="noStrike" kern="1200" cap="none" spc="0" normalizeH="0" baseline="0" noProof="0" dirty="0">
                <a:ln>
                  <a:noFill/>
                </a:ln>
                <a:solidFill>
                  <a:srgbClr val="7E6B73"/>
                </a:solidFill>
                <a:effectLst/>
                <a:uLnTx/>
                <a:uFillTx/>
                <a:latin typeface="Open Sans"/>
                <a:ea typeface="+mn-ea"/>
                <a:cs typeface="+mn-cs"/>
              </a:rPr>
              <a:t> </a:t>
            </a:r>
            <a:r>
              <a:rPr kumimoji="0" lang="en-US" sz="2800" b="0" i="0" u="none" strike="noStrike" kern="1200" cap="none" spc="0" normalizeH="0" baseline="0" noProof="0" dirty="0" err="1">
                <a:ln>
                  <a:noFill/>
                </a:ln>
                <a:solidFill>
                  <a:srgbClr val="7E6B73"/>
                </a:solidFill>
                <a:effectLst/>
                <a:uLnTx/>
                <a:uFillTx/>
                <a:latin typeface="Open Sans"/>
                <a:ea typeface="+mn-ea"/>
                <a:cs typeface="+mn-cs"/>
              </a:rPr>
              <a:t>empresa</a:t>
            </a:r>
            <a:r>
              <a:rPr kumimoji="0" lang="en-US" sz="2800" b="0" i="0" u="none" strike="noStrike" kern="1200" cap="none" spc="0" normalizeH="0" baseline="0" noProof="0" dirty="0">
                <a:ln>
                  <a:noFill/>
                </a:ln>
                <a:solidFill>
                  <a:srgbClr val="7E6B73"/>
                </a:solidFill>
                <a:effectLst/>
                <a:uLnTx/>
                <a:uFillTx/>
                <a:latin typeface="Open Sans"/>
                <a:ea typeface="+mn-ea"/>
                <a:cs typeface="+mn-cs"/>
              </a:rPr>
              <a:t> </a:t>
            </a:r>
            <a:r>
              <a:rPr kumimoji="0" lang="en-US" sz="2800" b="0" i="0" u="none" strike="noStrike" kern="1200" cap="none" spc="0" normalizeH="0" baseline="0" noProof="0" dirty="0" err="1">
                <a:ln>
                  <a:noFill/>
                </a:ln>
                <a:solidFill>
                  <a:srgbClr val="7E6B73"/>
                </a:solidFill>
                <a:effectLst/>
                <a:uLnTx/>
                <a:uFillTx/>
                <a:latin typeface="Open Sans"/>
                <a:ea typeface="+mn-ea"/>
                <a:cs typeface="+mn-cs"/>
              </a:rPr>
              <a:t>pueda</a:t>
            </a:r>
            <a:r>
              <a:rPr kumimoji="0" lang="en-US" sz="2800" b="0" i="0" u="none" strike="noStrike" kern="1200" cap="none" spc="0" normalizeH="0" baseline="0" noProof="0" dirty="0">
                <a:ln>
                  <a:noFill/>
                </a:ln>
                <a:solidFill>
                  <a:srgbClr val="7E6B73"/>
                </a:solidFill>
                <a:effectLst/>
                <a:uLnTx/>
                <a:uFillTx/>
                <a:latin typeface="Open Sans"/>
                <a:ea typeface="+mn-ea"/>
                <a:cs typeface="+mn-cs"/>
              </a:rPr>
              <a:t> </a:t>
            </a:r>
            <a:r>
              <a:rPr kumimoji="0" lang="en-US" sz="2800" b="0" i="0" u="none" strike="noStrike" kern="1200" cap="none" spc="0" normalizeH="0" baseline="0" noProof="0" dirty="0" err="1">
                <a:ln>
                  <a:noFill/>
                </a:ln>
                <a:solidFill>
                  <a:srgbClr val="7E6B73"/>
                </a:solidFill>
                <a:effectLst/>
                <a:uLnTx/>
                <a:uFillTx/>
                <a:latin typeface="Open Sans"/>
                <a:ea typeface="+mn-ea"/>
                <a:cs typeface="+mn-cs"/>
              </a:rPr>
              <a:t>acceder</a:t>
            </a:r>
            <a:r>
              <a:rPr kumimoji="0" lang="en-US" sz="2800" b="0" i="0" u="none" strike="noStrike" kern="1200" cap="none" spc="0" normalizeH="0" baseline="0" noProof="0" dirty="0">
                <a:ln>
                  <a:noFill/>
                </a:ln>
                <a:solidFill>
                  <a:srgbClr val="7E6B73"/>
                </a:solidFill>
                <a:effectLst/>
                <a:uLnTx/>
                <a:uFillTx/>
                <a:latin typeface="Open Sans"/>
                <a:ea typeface="+mn-ea"/>
                <a:cs typeface="+mn-cs"/>
              </a:rPr>
              <a:t> a </a:t>
            </a:r>
            <a:r>
              <a:rPr kumimoji="0" lang="en-US" sz="2800" b="0" i="0" u="none" strike="noStrike" kern="1200" cap="none" spc="0" normalizeH="0" baseline="0" noProof="0" dirty="0" err="1">
                <a:ln>
                  <a:noFill/>
                </a:ln>
                <a:solidFill>
                  <a:srgbClr val="7E6B73"/>
                </a:solidFill>
                <a:effectLst/>
                <a:uLnTx/>
                <a:uFillTx/>
                <a:latin typeface="Open Sans"/>
                <a:ea typeface="+mn-ea"/>
                <a:cs typeface="+mn-cs"/>
              </a:rPr>
              <a:t>datos</a:t>
            </a:r>
            <a:r>
              <a:rPr kumimoji="0" lang="en-US" sz="2800" b="0" i="0" u="none" strike="noStrike" kern="1200" cap="none" spc="0" normalizeH="0" baseline="0" noProof="0" dirty="0">
                <a:ln>
                  <a:noFill/>
                </a:ln>
                <a:solidFill>
                  <a:srgbClr val="7E6B73"/>
                </a:solidFill>
                <a:effectLst/>
                <a:uLnTx/>
                <a:uFillTx/>
                <a:latin typeface="Open Sans"/>
                <a:ea typeface="+mn-ea"/>
                <a:cs typeface="+mn-cs"/>
              </a:rPr>
              <a:t> claves de un </a:t>
            </a:r>
            <a:r>
              <a:rPr kumimoji="0" lang="en-US" sz="2800" b="0" i="0" u="none" strike="noStrike" kern="1200" cap="none" spc="0" normalizeH="0" baseline="0" noProof="0" dirty="0" err="1">
                <a:ln>
                  <a:noFill/>
                </a:ln>
                <a:solidFill>
                  <a:srgbClr val="7E6B73"/>
                </a:solidFill>
                <a:effectLst/>
                <a:uLnTx/>
                <a:uFillTx/>
                <a:latin typeface="Open Sans"/>
                <a:ea typeface="+mn-ea"/>
                <a:cs typeface="+mn-cs"/>
              </a:rPr>
              <a:t>área</a:t>
            </a:r>
            <a:r>
              <a:rPr kumimoji="0" lang="en-US" sz="2800" b="0" i="0" u="none" strike="noStrike" kern="1200" cap="none" spc="0" normalizeH="0" baseline="0" noProof="0" dirty="0">
                <a:ln>
                  <a:noFill/>
                </a:ln>
                <a:solidFill>
                  <a:srgbClr val="7E6B73"/>
                </a:solidFill>
                <a:effectLst/>
                <a:uLnTx/>
                <a:uFillTx/>
                <a:latin typeface="Open Sans"/>
                <a:ea typeface="+mn-ea"/>
                <a:cs typeface="+mn-cs"/>
              </a:rPr>
              <a:t> de forma </a:t>
            </a:r>
            <a:r>
              <a:rPr kumimoji="0" lang="en-US" sz="2800" b="0" i="0" u="none" strike="noStrike" kern="1200" cap="none" spc="0" normalizeH="0" baseline="0" noProof="0" dirty="0" err="1">
                <a:ln>
                  <a:noFill/>
                </a:ln>
                <a:solidFill>
                  <a:srgbClr val="7E6B73"/>
                </a:solidFill>
                <a:effectLst/>
                <a:uLnTx/>
                <a:uFillTx/>
                <a:latin typeface="Open Sans"/>
                <a:ea typeface="+mn-ea"/>
                <a:cs typeface="+mn-cs"/>
              </a:rPr>
              <a:t>sencilla</a:t>
            </a:r>
            <a:r>
              <a:rPr kumimoji="0" lang="en-US" sz="2800" b="0" i="0" u="none" strike="noStrike" kern="1200" cap="none" spc="0" normalizeH="0" baseline="0" noProof="0" dirty="0">
                <a:ln>
                  <a:noFill/>
                </a:ln>
                <a:solidFill>
                  <a:srgbClr val="7E6B73"/>
                </a:solidFill>
                <a:effectLst/>
                <a:uLnTx/>
                <a:uFillTx/>
                <a:latin typeface="Open Sans"/>
                <a:ea typeface="+mn-ea"/>
                <a:cs typeface="+mn-cs"/>
              </a:rPr>
              <a:t>.</a:t>
            </a:r>
          </a:p>
        </p:txBody>
      </p:sp>
      <p:sp>
        <p:nvSpPr>
          <p:cNvPr id="6" name="TextBox 6"/>
          <p:cNvSpPr txBox="1"/>
          <p:nvPr/>
        </p:nvSpPr>
        <p:spPr>
          <a:xfrm>
            <a:off x="1508152" y="2481255"/>
            <a:ext cx="7635848" cy="716041"/>
          </a:xfrm>
          <a:prstGeom prst="rect">
            <a:avLst/>
          </a:prstGeom>
        </p:spPr>
        <p:txBody>
          <a:bodyPr lIns="0" tIns="0" rIns="0" bIns="0" rtlCol="0" anchor="t">
            <a:spAutoFit/>
          </a:bodyPr>
          <a:lstStyle/>
          <a:p>
            <a:pPr marL="0" marR="0" lvl="0" indent="0" algn="l" defTabSz="914400" rtl="0" eaLnBrk="1" fontAlgn="auto" latinLnBrk="0" hangingPunct="1">
              <a:lnSpc>
                <a:spcPts val="5880"/>
              </a:lnSpc>
              <a:spcBef>
                <a:spcPts val="0"/>
              </a:spcBef>
              <a:spcAft>
                <a:spcPts val="0"/>
              </a:spcAft>
              <a:buClrTx/>
              <a:buSzTx/>
              <a:buFontTx/>
              <a:buNone/>
              <a:tabLst/>
              <a:defRPr/>
            </a:pPr>
            <a:r>
              <a:rPr kumimoji="0" lang="en-US" sz="4200" b="0" i="0" u="none" strike="noStrike" kern="1200" cap="none" spc="0" normalizeH="0" baseline="0" noProof="0">
                <a:ln>
                  <a:noFill/>
                </a:ln>
                <a:solidFill>
                  <a:srgbClr val="F8AC39"/>
                </a:solidFill>
                <a:effectLst/>
                <a:uLnTx/>
                <a:uFillTx/>
                <a:latin typeface="Open Sans"/>
                <a:ea typeface="+mn-ea"/>
                <a:cs typeface="+mn-cs"/>
              </a:rPr>
              <a:t>DATAMART</a:t>
            </a:r>
          </a:p>
        </p:txBody>
      </p:sp>
      <p:sp>
        <p:nvSpPr>
          <p:cNvPr id="7" name="TextBox 7"/>
          <p:cNvSpPr txBox="1"/>
          <p:nvPr/>
        </p:nvSpPr>
        <p:spPr>
          <a:xfrm>
            <a:off x="1028700" y="952500"/>
            <a:ext cx="8932769" cy="757107"/>
          </a:xfrm>
          <a:prstGeom prst="rect">
            <a:avLst/>
          </a:prstGeom>
        </p:spPr>
        <p:txBody>
          <a:bodyPr lIns="0" tIns="0" rIns="0" bIns="0" rtlCol="0" anchor="t">
            <a:spAutoFit/>
          </a:bodyPr>
          <a:lstStyle/>
          <a:p>
            <a:pPr marL="0" marR="0" lvl="0" indent="0" algn="l" defTabSz="914400" rtl="0" eaLnBrk="1" fontAlgn="auto" latinLnBrk="0" hangingPunct="1">
              <a:lnSpc>
                <a:spcPts val="6299"/>
              </a:lnSpc>
              <a:spcBef>
                <a:spcPts val="0"/>
              </a:spcBef>
              <a:spcAft>
                <a:spcPts val="0"/>
              </a:spcAft>
              <a:buClrTx/>
              <a:buSzTx/>
              <a:buFontTx/>
              <a:buNone/>
              <a:tabLst/>
              <a:defRPr/>
            </a:pPr>
            <a:r>
              <a:rPr kumimoji="0" lang="en-US" sz="4499" b="0" i="0" u="none" strike="noStrike" kern="1200" cap="none" spc="0" normalizeH="0" baseline="0" noProof="0">
                <a:ln>
                  <a:noFill/>
                </a:ln>
                <a:solidFill>
                  <a:srgbClr val="7E6B73"/>
                </a:solidFill>
                <a:effectLst/>
                <a:uLnTx/>
                <a:uFillTx/>
                <a:latin typeface="Open Sans Bold"/>
                <a:ea typeface="+mn-ea"/>
                <a:cs typeface="+mn-cs"/>
              </a:rPr>
              <a:t>DATAMART &amp; DASHBOARD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8AC39"/>
        </a:solidFill>
        <a:effectLst/>
      </p:bgPr>
    </p:bg>
    <p:spTree>
      <p:nvGrpSpPr>
        <p:cNvPr id="1" name=""/>
        <p:cNvGrpSpPr/>
        <p:nvPr/>
      </p:nvGrpSpPr>
      <p:grpSpPr>
        <a:xfrm>
          <a:off x="0" y="0"/>
          <a:ext cx="0" cy="0"/>
          <a:chOff x="0" y="0"/>
          <a:chExt cx="0" cy="0"/>
        </a:xfrm>
      </p:grpSpPr>
      <p:sp>
        <p:nvSpPr>
          <p:cNvPr id="2" name="AutoShape 2"/>
          <p:cNvSpPr/>
          <p:nvPr/>
        </p:nvSpPr>
        <p:spPr>
          <a:xfrm>
            <a:off x="488564" y="488564"/>
            <a:ext cx="17310873" cy="9309873"/>
          </a:xfrm>
          <a:prstGeom prst="rect">
            <a:avLst/>
          </a:prstGeom>
          <a:solidFill>
            <a:srgbClr val="FFFFFF"/>
          </a:solidFill>
        </p:spPr>
      </p:sp>
      <p:sp>
        <p:nvSpPr>
          <p:cNvPr id="3" name="AutoShape 3"/>
          <p:cNvSpPr/>
          <p:nvPr/>
        </p:nvSpPr>
        <p:spPr>
          <a:xfrm>
            <a:off x="1327054" y="1924919"/>
            <a:ext cx="5429250" cy="95250"/>
          </a:xfrm>
          <a:prstGeom prst="rect">
            <a:avLst/>
          </a:prstGeom>
          <a:solidFill>
            <a:srgbClr val="F8AC39"/>
          </a:solidFill>
        </p:spPr>
      </p:sp>
      <p:pic>
        <p:nvPicPr>
          <p:cNvPr id="4" name="Picture 4"/>
          <p:cNvPicPr>
            <a:picLocks noChangeAspect="1"/>
          </p:cNvPicPr>
          <p:nvPr/>
        </p:nvPicPr>
        <p:blipFill>
          <a:blip r:embed="rId2"/>
          <a:srcRect/>
          <a:stretch>
            <a:fillRect/>
          </a:stretch>
        </p:blipFill>
        <p:spPr>
          <a:xfrm>
            <a:off x="8443434" y="2087385"/>
            <a:ext cx="8815866" cy="6112230"/>
          </a:xfrm>
          <a:prstGeom prst="rect">
            <a:avLst/>
          </a:prstGeom>
        </p:spPr>
      </p:pic>
      <p:sp>
        <p:nvSpPr>
          <p:cNvPr id="5" name="TextBox 5"/>
          <p:cNvSpPr txBox="1"/>
          <p:nvPr/>
        </p:nvSpPr>
        <p:spPr>
          <a:xfrm>
            <a:off x="1327054" y="4051823"/>
            <a:ext cx="5710365" cy="3341407"/>
          </a:xfrm>
          <a:prstGeom prst="rect">
            <a:avLst/>
          </a:prstGeom>
        </p:spPr>
        <p:txBody>
          <a:bodyPr lIns="0" tIns="0" rIns="0" bIns="0" rtlCol="0" anchor="t">
            <a:spAutoFit/>
          </a:bodyPr>
          <a:lstStyle/>
          <a:p>
            <a:pPr marL="0" marR="0" lvl="0" indent="0" algn="just" defTabSz="914400" rtl="0" eaLnBrk="1" fontAlgn="auto" latinLnBrk="0" hangingPunct="1">
              <a:lnSpc>
                <a:spcPts val="3919"/>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7E6B73"/>
                </a:solidFill>
                <a:effectLst/>
                <a:uLnTx/>
                <a:uFillTx/>
                <a:latin typeface="Open Sans"/>
                <a:ea typeface="+mn-ea"/>
                <a:cs typeface="+mn-cs"/>
              </a:rPr>
              <a:t>Podemos</a:t>
            </a:r>
            <a:r>
              <a:rPr kumimoji="0" lang="en-US" sz="2800" b="0" i="0" u="none" strike="noStrike" kern="1200" cap="none" spc="0" normalizeH="0" baseline="0" noProof="0" dirty="0">
                <a:ln>
                  <a:noFill/>
                </a:ln>
                <a:solidFill>
                  <a:srgbClr val="7E6B73"/>
                </a:solidFill>
                <a:effectLst/>
                <a:uLnTx/>
                <a:uFillTx/>
                <a:latin typeface="Open Sans"/>
                <a:ea typeface="+mn-ea"/>
                <a:cs typeface="+mn-cs"/>
              </a:rPr>
              <a:t> </a:t>
            </a:r>
            <a:r>
              <a:rPr kumimoji="0" lang="en-US" sz="2800" b="0" i="0" u="none" strike="noStrike" kern="1200" cap="none" spc="0" normalizeH="0" baseline="0" noProof="0" dirty="0" err="1">
                <a:ln>
                  <a:noFill/>
                </a:ln>
                <a:solidFill>
                  <a:srgbClr val="7E6B73"/>
                </a:solidFill>
                <a:effectLst/>
                <a:uLnTx/>
                <a:uFillTx/>
                <a:latin typeface="Open Sans"/>
                <a:ea typeface="+mn-ea"/>
                <a:cs typeface="+mn-cs"/>
              </a:rPr>
              <a:t>pensar</a:t>
            </a:r>
            <a:r>
              <a:rPr kumimoji="0" lang="en-US" sz="2800" b="0" i="0" u="none" strike="noStrike" kern="1200" cap="none" spc="0" normalizeH="0" baseline="0" noProof="0" dirty="0">
                <a:ln>
                  <a:noFill/>
                </a:ln>
                <a:solidFill>
                  <a:srgbClr val="7E6B73"/>
                </a:solidFill>
                <a:effectLst/>
                <a:uLnTx/>
                <a:uFillTx/>
                <a:latin typeface="Open Sans"/>
                <a:ea typeface="+mn-ea"/>
                <a:cs typeface="+mn-cs"/>
              </a:rPr>
              <a:t> en el dashboard </a:t>
            </a:r>
            <a:r>
              <a:rPr kumimoji="0" lang="en-US" sz="2800" b="0" i="0" u="none" strike="noStrike" kern="1200" cap="none" spc="0" normalizeH="0" baseline="0" noProof="0" dirty="0" err="1">
                <a:ln>
                  <a:noFill/>
                </a:ln>
                <a:solidFill>
                  <a:srgbClr val="7E6B73"/>
                </a:solidFill>
                <a:effectLst/>
                <a:uLnTx/>
                <a:uFillTx/>
                <a:latin typeface="Open Sans"/>
                <a:ea typeface="+mn-ea"/>
                <a:cs typeface="+mn-cs"/>
              </a:rPr>
              <a:t>como</a:t>
            </a:r>
            <a:r>
              <a:rPr kumimoji="0" lang="en-US" sz="2800" b="0" i="0" u="none" strike="noStrike" kern="1200" cap="none" spc="0" normalizeH="0" baseline="0" noProof="0" dirty="0">
                <a:ln>
                  <a:noFill/>
                </a:ln>
                <a:solidFill>
                  <a:srgbClr val="7E6B73"/>
                </a:solidFill>
                <a:effectLst/>
                <a:uLnTx/>
                <a:uFillTx/>
                <a:latin typeface="Open Sans"/>
                <a:ea typeface="+mn-ea"/>
                <a:cs typeface="+mn-cs"/>
              </a:rPr>
              <a:t> </a:t>
            </a:r>
            <a:r>
              <a:rPr kumimoji="0" lang="en-US" sz="2800" b="0" i="0" u="none" strike="noStrike" kern="1200" cap="none" spc="0" normalizeH="0" baseline="0" noProof="0" dirty="0" err="1">
                <a:ln>
                  <a:noFill/>
                </a:ln>
                <a:solidFill>
                  <a:srgbClr val="7E6B73"/>
                </a:solidFill>
                <a:effectLst/>
                <a:uLnTx/>
                <a:uFillTx/>
                <a:latin typeface="Open Sans"/>
                <a:ea typeface="+mn-ea"/>
                <a:cs typeface="+mn-cs"/>
              </a:rPr>
              <a:t>una</a:t>
            </a:r>
            <a:r>
              <a:rPr kumimoji="0" lang="en-US" sz="2800" b="0" i="0" u="none" strike="noStrike" kern="1200" cap="none" spc="0" normalizeH="0" baseline="0" noProof="0" dirty="0">
                <a:ln>
                  <a:noFill/>
                </a:ln>
                <a:solidFill>
                  <a:srgbClr val="7E6B73"/>
                </a:solidFill>
                <a:effectLst/>
                <a:uLnTx/>
                <a:uFillTx/>
                <a:latin typeface="Open Sans"/>
                <a:ea typeface="+mn-ea"/>
                <a:cs typeface="+mn-cs"/>
              </a:rPr>
              <a:t> </a:t>
            </a:r>
            <a:r>
              <a:rPr kumimoji="0" lang="en-US" sz="2800" b="0" i="0" u="none" strike="noStrike" kern="1200" cap="none" spc="0" normalizeH="0" baseline="0" noProof="0" dirty="0" err="1">
                <a:ln>
                  <a:noFill/>
                </a:ln>
                <a:solidFill>
                  <a:srgbClr val="7E6B73"/>
                </a:solidFill>
                <a:effectLst/>
                <a:uLnTx/>
                <a:uFillTx/>
                <a:latin typeface="Open Sans"/>
                <a:ea typeface="+mn-ea"/>
                <a:cs typeface="+mn-cs"/>
              </a:rPr>
              <a:t>especie</a:t>
            </a:r>
            <a:r>
              <a:rPr kumimoji="0" lang="en-US" sz="2800" b="0" i="0" u="none" strike="noStrike" kern="1200" cap="none" spc="0" normalizeH="0" baseline="0" noProof="0" dirty="0">
                <a:ln>
                  <a:noFill/>
                </a:ln>
                <a:solidFill>
                  <a:srgbClr val="7E6B73"/>
                </a:solidFill>
                <a:effectLst/>
                <a:uLnTx/>
                <a:uFillTx/>
                <a:latin typeface="Open Sans"/>
                <a:ea typeface="+mn-ea"/>
                <a:cs typeface="+mn-cs"/>
              </a:rPr>
              <a:t> de "</a:t>
            </a:r>
            <a:r>
              <a:rPr kumimoji="0" lang="en-US" sz="2800" b="0" i="0" u="none" strike="noStrike" kern="1200" cap="none" spc="0" normalizeH="0" baseline="0" noProof="0" dirty="0" err="1">
                <a:ln>
                  <a:noFill/>
                </a:ln>
                <a:solidFill>
                  <a:srgbClr val="7E6B73"/>
                </a:solidFill>
                <a:effectLst/>
                <a:uLnTx/>
                <a:uFillTx/>
                <a:latin typeface="Open Sans"/>
                <a:ea typeface="+mn-ea"/>
                <a:cs typeface="+mn-cs"/>
              </a:rPr>
              <a:t>resumen</a:t>
            </a:r>
            <a:r>
              <a:rPr kumimoji="0" lang="en-US" sz="2800" b="0" i="0" u="none" strike="noStrike" kern="1200" cap="none" spc="0" normalizeH="0" baseline="0" noProof="0" dirty="0">
                <a:ln>
                  <a:noFill/>
                </a:ln>
                <a:solidFill>
                  <a:srgbClr val="7E6B73"/>
                </a:solidFill>
                <a:effectLst/>
                <a:uLnTx/>
                <a:uFillTx/>
                <a:latin typeface="Open Sans"/>
                <a:ea typeface="+mn-ea"/>
                <a:cs typeface="+mn-cs"/>
              </a:rPr>
              <a:t>" </a:t>
            </a:r>
            <a:r>
              <a:rPr kumimoji="0" lang="en-US" sz="2800" b="0" i="0" u="none" strike="noStrike" kern="1200" cap="none" spc="0" normalizeH="0" baseline="0" noProof="0" dirty="0" err="1">
                <a:ln>
                  <a:noFill/>
                </a:ln>
                <a:solidFill>
                  <a:srgbClr val="7E6B73"/>
                </a:solidFill>
                <a:effectLst/>
                <a:uLnTx/>
                <a:uFillTx/>
                <a:latin typeface="Open Sans"/>
                <a:ea typeface="+mn-ea"/>
                <a:cs typeface="+mn-cs"/>
              </a:rPr>
              <a:t>que</a:t>
            </a:r>
            <a:r>
              <a:rPr kumimoji="0" lang="en-US" sz="2800" b="0" i="0" u="none" strike="noStrike" kern="1200" cap="none" spc="0" normalizeH="0" baseline="0" noProof="0" dirty="0">
                <a:ln>
                  <a:noFill/>
                </a:ln>
                <a:solidFill>
                  <a:srgbClr val="7E6B73"/>
                </a:solidFill>
                <a:effectLst/>
                <a:uLnTx/>
                <a:uFillTx/>
                <a:latin typeface="Open Sans"/>
                <a:ea typeface="+mn-ea"/>
                <a:cs typeface="+mn-cs"/>
              </a:rPr>
              <a:t> </a:t>
            </a:r>
            <a:r>
              <a:rPr kumimoji="0" lang="en-US" sz="2800" b="0" i="0" u="none" strike="noStrike" kern="1200" cap="none" spc="0" normalizeH="0" baseline="0" noProof="0" dirty="0" err="1">
                <a:ln>
                  <a:noFill/>
                </a:ln>
                <a:solidFill>
                  <a:srgbClr val="7E6B73"/>
                </a:solidFill>
                <a:effectLst/>
                <a:uLnTx/>
                <a:uFillTx/>
                <a:latin typeface="Open Sans"/>
                <a:ea typeface="+mn-ea"/>
                <a:cs typeface="+mn-cs"/>
              </a:rPr>
              <a:t>recopila</a:t>
            </a:r>
            <a:r>
              <a:rPr kumimoji="0" lang="en-US" sz="2800" b="0" i="0" u="none" strike="noStrike" kern="1200" cap="none" spc="0" normalizeH="0" baseline="0" noProof="0" dirty="0">
                <a:ln>
                  <a:noFill/>
                </a:ln>
                <a:solidFill>
                  <a:srgbClr val="7E6B73"/>
                </a:solidFill>
                <a:effectLst/>
                <a:uLnTx/>
                <a:uFillTx/>
                <a:latin typeface="Open Sans"/>
                <a:ea typeface="+mn-ea"/>
                <a:cs typeface="+mn-cs"/>
              </a:rPr>
              <a:t> </a:t>
            </a:r>
            <a:r>
              <a:rPr kumimoji="0" lang="en-US" sz="2800" b="0" i="0" u="none" strike="noStrike" kern="1200" cap="none" spc="0" normalizeH="0" baseline="0" noProof="0" dirty="0" err="1">
                <a:ln>
                  <a:noFill/>
                </a:ln>
                <a:solidFill>
                  <a:srgbClr val="7E6B73"/>
                </a:solidFill>
                <a:effectLst/>
                <a:uLnTx/>
                <a:uFillTx/>
                <a:latin typeface="Open Sans"/>
                <a:ea typeface="+mn-ea"/>
                <a:cs typeface="+mn-cs"/>
              </a:rPr>
              <a:t>datos</a:t>
            </a:r>
            <a:r>
              <a:rPr kumimoji="0" lang="en-US" sz="2800" b="0" i="0" u="none" strike="noStrike" kern="1200" cap="none" spc="0" normalizeH="0" baseline="0" noProof="0" dirty="0">
                <a:ln>
                  <a:noFill/>
                </a:ln>
                <a:solidFill>
                  <a:srgbClr val="7E6B73"/>
                </a:solidFill>
                <a:effectLst/>
                <a:uLnTx/>
                <a:uFillTx/>
                <a:latin typeface="Open Sans"/>
                <a:ea typeface="+mn-ea"/>
                <a:cs typeface="+mn-cs"/>
              </a:rPr>
              <a:t> de </a:t>
            </a:r>
            <a:r>
              <a:rPr kumimoji="0" lang="en-US" sz="2800" b="0" i="0" u="none" strike="noStrike" kern="1200" cap="none" spc="0" normalizeH="0" baseline="0" noProof="0" dirty="0" err="1">
                <a:ln>
                  <a:noFill/>
                </a:ln>
                <a:solidFill>
                  <a:srgbClr val="7E6B73"/>
                </a:solidFill>
                <a:effectLst/>
                <a:uLnTx/>
                <a:uFillTx/>
                <a:latin typeface="Open Sans"/>
                <a:ea typeface="+mn-ea"/>
                <a:cs typeface="+mn-cs"/>
              </a:rPr>
              <a:t>diferentes</a:t>
            </a:r>
            <a:r>
              <a:rPr kumimoji="0" lang="en-US" sz="2800" b="0" i="0" u="none" strike="noStrike" kern="1200" cap="none" spc="0" normalizeH="0" baseline="0" noProof="0" dirty="0">
                <a:ln>
                  <a:noFill/>
                </a:ln>
                <a:solidFill>
                  <a:srgbClr val="7E6B73"/>
                </a:solidFill>
                <a:effectLst/>
                <a:uLnTx/>
                <a:uFillTx/>
                <a:latin typeface="Open Sans"/>
                <a:ea typeface="+mn-ea"/>
                <a:cs typeface="+mn-cs"/>
              </a:rPr>
              <a:t> </a:t>
            </a:r>
            <a:r>
              <a:rPr kumimoji="0" lang="en-US" sz="2800" b="0" i="0" u="none" strike="noStrike" kern="1200" cap="none" spc="0" normalizeH="0" baseline="0" noProof="0" dirty="0" err="1">
                <a:ln>
                  <a:noFill/>
                </a:ln>
                <a:solidFill>
                  <a:srgbClr val="7E6B73"/>
                </a:solidFill>
                <a:effectLst/>
                <a:uLnTx/>
                <a:uFillTx/>
                <a:latin typeface="Open Sans"/>
                <a:ea typeface="+mn-ea"/>
                <a:cs typeface="+mn-cs"/>
              </a:rPr>
              <a:t>fuentes</a:t>
            </a:r>
            <a:r>
              <a:rPr kumimoji="0" lang="en-US" sz="2800" b="0" i="0" u="none" strike="noStrike" kern="1200" cap="none" spc="0" normalizeH="0" baseline="0" noProof="0" dirty="0">
                <a:ln>
                  <a:noFill/>
                </a:ln>
                <a:solidFill>
                  <a:srgbClr val="7E6B73"/>
                </a:solidFill>
                <a:effectLst/>
                <a:uLnTx/>
                <a:uFillTx/>
                <a:latin typeface="Open Sans"/>
                <a:ea typeface="+mn-ea"/>
                <a:cs typeface="+mn-cs"/>
              </a:rPr>
              <a:t> en un solo </a:t>
            </a:r>
            <a:r>
              <a:rPr kumimoji="0" lang="en-US" sz="2800" b="0" i="0" u="none" strike="noStrike" kern="1200" cap="none" spc="0" normalizeH="0" baseline="0" noProof="0" dirty="0" err="1">
                <a:ln>
                  <a:noFill/>
                </a:ln>
                <a:solidFill>
                  <a:srgbClr val="7E6B73"/>
                </a:solidFill>
                <a:effectLst/>
                <a:uLnTx/>
                <a:uFillTx/>
                <a:latin typeface="Open Sans"/>
                <a:ea typeface="+mn-ea"/>
                <a:cs typeface="+mn-cs"/>
              </a:rPr>
              <a:t>sitio</a:t>
            </a:r>
            <a:r>
              <a:rPr kumimoji="0" lang="en-US" sz="2800" b="0" i="0" u="none" strike="noStrike" kern="1200" cap="none" spc="0" normalizeH="0" baseline="0" noProof="0" dirty="0">
                <a:ln>
                  <a:noFill/>
                </a:ln>
                <a:solidFill>
                  <a:srgbClr val="7E6B73"/>
                </a:solidFill>
                <a:effectLst/>
                <a:uLnTx/>
                <a:uFillTx/>
                <a:latin typeface="Open Sans"/>
                <a:ea typeface="+mn-ea"/>
                <a:cs typeface="+mn-cs"/>
              </a:rPr>
              <a:t> y los </a:t>
            </a:r>
            <a:r>
              <a:rPr kumimoji="0" lang="en-US" sz="2800" b="0" i="0" u="none" strike="noStrike" kern="1200" cap="none" spc="0" normalizeH="0" baseline="0" noProof="0" dirty="0" err="1">
                <a:ln>
                  <a:noFill/>
                </a:ln>
                <a:solidFill>
                  <a:srgbClr val="7E6B73"/>
                </a:solidFill>
                <a:effectLst/>
                <a:uLnTx/>
                <a:uFillTx/>
                <a:latin typeface="Open Sans"/>
                <a:ea typeface="+mn-ea"/>
                <a:cs typeface="+mn-cs"/>
              </a:rPr>
              <a:t>presenta</a:t>
            </a:r>
            <a:r>
              <a:rPr kumimoji="0" lang="en-US" sz="2800" b="0" i="0" u="none" strike="noStrike" kern="1200" cap="none" spc="0" normalizeH="0" baseline="0" noProof="0" dirty="0">
                <a:ln>
                  <a:noFill/>
                </a:ln>
                <a:solidFill>
                  <a:srgbClr val="7E6B73"/>
                </a:solidFill>
                <a:effectLst/>
                <a:uLnTx/>
                <a:uFillTx/>
                <a:latin typeface="Open Sans"/>
                <a:ea typeface="+mn-ea"/>
                <a:cs typeface="+mn-cs"/>
              </a:rPr>
              <a:t> de </a:t>
            </a:r>
            <a:r>
              <a:rPr kumimoji="0" lang="en-US" sz="2800" b="0" i="0" u="none" strike="noStrike" kern="1200" cap="none" spc="0" normalizeH="0" baseline="0" noProof="0" dirty="0" err="1">
                <a:ln>
                  <a:noFill/>
                </a:ln>
                <a:solidFill>
                  <a:srgbClr val="7E6B73"/>
                </a:solidFill>
                <a:effectLst/>
                <a:uLnTx/>
                <a:uFillTx/>
                <a:latin typeface="Open Sans"/>
                <a:ea typeface="+mn-ea"/>
                <a:cs typeface="+mn-cs"/>
              </a:rPr>
              <a:t>manera</a:t>
            </a:r>
            <a:r>
              <a:rPr kumimoji="0" lang="en-US" sz="2800" b="0" i="0" u="none" strike="noStrike" kern="1200" cap="none" spc="0" normalizeH="0" baseline="0" noProof="0" dirty="0">
                <a:ln>
                  <a:noFill/>
                </a:ln>
                <a:solidFill>
                  <a:srgbClr val="7E6B73"/>
                </a:solidFill>
                <a:effectLst/>
                <a:uLnTx/>
                <a:uFillTx/>
                <a:latin typeface="Open Sans"/>
                <a:ea typeface="+mn-ea"/>
                <a:cs typeface="+mn-cs"/>
              </a:rPr>
              <a:t> </a:t>
            </a:r>
            <a:r>
              <a:rPr kumimoji="0" lang="en-US" sz="2800" b="0" i="0" u="none" strike="noStrike" kern="1200" cap="none" spc="0" normalizeH="0" baseline="0" noProof="0" dirty="0" err="1">
                <a:ln>
                  <a:noFill/>
                </a:ln>
                <a:solidFill>
                  <a:srgbClr val="7E6B73"/>
                </a:solidFill>
                <a:effectLst/>
                <a:uLnTx/>
                <a:uFillTx/>
                <a:latin typeface="Open Sans"/>
                <a:ea typeface="+mn-ea"/>
                <a:cs typeface="+mn-cs"/>
              </a:rPr>
              <a:t>digerible</a:t>
            </a:r>
            <a:r>
              <a:rPr kumimoji="0" lang="en-US" sz="2800" b="0" i="0" u="none" strike="noStrike" kern="1200" cap="none" spc="0" normalizeH="0" baseline="0" noProof="0" dirty="0">
                <a:ln>
                  <a:noFill/>
                </a:ln>
                <a:solidFill>
                  <a:srgbClr val="7E6B73"/>
                </a:solidFill>
                <a:effectLst/>
                <a:uLnTx/>
                <a:uFillTx/>
                <a:latin typeface="Open Sans"/>
                <a:ea typeface="+mn-ea"/>
                <a:cs typeface="+mn-cs"/>
              </a:rPr>
              <a:t> </a:t>
            </a:r>
            <a:r>
              <a:rPr kumimoji="0" lang="en-US" sz="2800" b="0" i="0" u="none" strike="noStrike" kern="1200" cap="none" spc="0" normalizeH="0" baseline="0" noProof="0" dirty="0" err="1">
                <a:ln>
                  <a:noFill/>
                </a:ln>
                <a:solidFill>
                  <a:srgbClr val="7E6B73"/>
                </a:solidFill>
                <a:effectLst/>
                <a:uLnTx/>
                <a:uFillTx/>
                <a:latin typeface="Open Sans"/>
                <a:ea typeface="+mn-ea"/>
                <a:cs typeface="+mn-cs"/>
              </a:rPr>
              <a:t>para</a:t>
            </a:r>
            <a:r>
              <a:rPr kumimoji="0" lang="en-US" sz="2800" b="0" i="0" u="none" strike="noStrike" kern="1200" cap="none" spc="0" normalizeH="0" baseline="0" noProof="0" dirty="0">
                <a:ln>
                  <a:noFill/>
                </a:ln>
                <a:solidFill>
                  <a:srgbClr val="7E6B73"/>
                </a:solidFill>
                <a:effectLst/>
                <a:uLnTx/>
                <a:uFillTx/>
                <a:latin typeface="Open Sans"/>
                <a:ea typeface="+mn-ea"/>
                <a:cs typeface="+mn-cs"/>
              </a:rPr>
              <a:t> </a:t>
            </a:r>
            <a:r>
              <a:rPr kumimoji="0" lang="en-US" sz="2800" b="0" i="0" u="none" strike="noStrike" kern="1200" cap="none" spc="0" normalizeH="0" baseline="0" noProof="0" dirty="0" err="1">
                <a:ln>
                  <a:noFill/>
                </a:ln>
                <a:solidFill>
                  <a:srgbClr val="7E6B73"/>
                </a:solidFill>
                <a:effectLst/>
                <a:uLnTx/>
                <a:uFillTx/>
                <a:latin typeface="Open Sans"/>
                <a:ea typeface="+mn-ea"/>
                <a:cs typeface="+mn-cs"/>
              </a:rPr>
              <a:t>que</a:t>
            </a:r>
            <a:r>
              <a:rPr kumimoji="0" lang="en-US" sz="2800" b="0" i="0" u="none" strike="noStrike" kern="1200" cap="none" spc="0" normalizeH="0" baseline="0" noProof="0" dirty="0">
                <a:ln>
                  <a:noFill/>
                </a:ln>
                <a:solidFill>
                  <a:srgbClr val="7E6B73"/>
                </a:solidFill>
                <a:effectLst/>
                <a:uLnTx/>
                <a:uFillTx/>
                <a:latin typeface="Open Sans"/>
                <a:ea typeface="+mn-ea"/>
                <a:cs typeface="+mn-cs"/>
              </a:rPr>
              <a:t> lo </a:t>
            </a:r>
            <a:r>
              <a:rPr kumimoji="0" lang="en-US" sz="2800" b="0" i="0" u="none" strike="noStrike" kern="1200" cap="none" spc="0" normalizeH="0" baseline="0" noProof="0" dirty="0" err="1">
                <a:ln>
                  <a:noFill/>
                </a:ln>
                <a:solidFill>
                  <a:srgbClr val="7E6B73"/>
                </a:solidFill>
                <a:effectLst/>
                <a:uLnTx/>
                <a:uFillTx/>
                <a:latin typeface="Open Sans"/>
                <a:ea typeface="+mn-ea"/>
                <a:cs typeface="+mn-cs"/>
              </a:rPr>
              <a:t>más</a:t>
            </a:r>
            <a:r>
              <a:rPr kumimoji="0" lang="en-US" sz="2800" b="0" i="0" u="none" strike="noStrike" kern="1200" cap="none" spc="0" normalizeH="0" baseline="0" noProof="0" dirty="0">
                <a:ln>
                  <a:noFill/>
                </a:ln>
                <a:solidFill>
                  <a:srgbClr val="7E6B73"/>
                </a:solidFill>
                <a:effectLst/>
                <a:uLnTx/>
                <a:uFillTx/>
                <a:latin typeface="Open Sans"/>
                <a:ea typeface="+mn-ea"/>
                <a:cs typeface="+mn-cs"/>
              </a:rPr>
              <a:t> </a:t>
            </a:r>
            <a:r>
              <a:rPr kumimoji="0" lang="en-US" sz="2800" b="0" i="0" u="none" strike="noStrike" kern="1200" cap="none" spc="0" normalizeH="0" baseline="0" noProof="0" dirty="0" err="1">
                <a:ln>
                  <a:noFill/>
                </a:ln>
                <a:solidFill>
                  <a:srgbClr val="7E6B73"/>
                </a:solidFill>
                <a:effectLst/>
                <a:uLnTx/>
                <a:uFillTx/>
                <a:latin typeface="Open Sans"/>
                <a:ea typeface="+mn-ea"/>
                <a:cs typeface="+mn-cs"/>
              </a:rPr>
              <a:t>importante</a:t>
            </a:r>
            <a:r>
              <a:rPr kumimoji="0" lang="en-US" sz="2800" b="0" i="0" u="none" strike="noStrike" kern="1200" cap="none" spc="0" normalizeH="0" baseline="0" noProof="0" dirty="0">
                <a:ln>
                  <a:noFill/>
                </a:ln>
                <a:solidFill>
                  <a:srgbClr val="7E6B73"/>
                </a:solidFill>
                <a:effectLst/>
                <a:uLnTx/>
                <a:uFillTx/>
                <a:latin typeface="Open Sans"/>
                <a:ea typeface="+mn-ea"/>
                <a:cs typeface="+mn-cs"/>
              </a:rPr>
              <a:t> </a:t>
            </a:r>
            <a:r>
              <a:rPr kumimoji="0" lang="en-US" sz="2800" b="0" i="0" u="none" strike="noStrike" kern="1200" cap="none" spc="0" normalizeH="0" baseline="0" noProof="0" dirty="0" err="1">
                <a:ln>
                  <a:noFill/>
                </a:ln>
                <a:solidFill>
                  <a:srgbClr val="7E6B73"/>
                </a:solidFill>
                <a:effectLst/>
                <a:uLnTx/>
                <a:uFillTx/>
                <a:latin typeface="Open Sans"/>
                <a:ea typeface="+mn-ea"/>
                <a:cs typeface="+mn-cs"/>
              </a:rPr>
              <a:t>salte</a:t>
            </a:r>
            <a:r>
              <a:rPr kumimoji="0" lang="en-US" sz="2800" b="0" i="0" u="none" strike="noStrike" kern="1200" cap="none" spc="0" normalizeH="0" baseline="0" noProof="0" dirty="0">
                <a:ln>
                  <a:noFill/>
                </a:ln>
                <a:solidFill>
                  <a:srgbClr val="7E6B73"/>
                </a:solidFill>
                <a:effectLst/>
                <a:uLnTx/>
                <a:uFillTx/>
                <a:latin typeface="Open Sans"/>
                <a:ea typeface="+mn-ea"/>
                <a:cs typeface="+mn-cs"/>
              </a:rPr>
              <a:t> a la vista.</a:t>
            </a:r>
          </a:p>
        </p:txBody>
      </p:sp>
      <p:sp>
        <p:nvSpPr>
          <p:cNvPr id="6" name="TextBox 6"/>
          <p:cNvSpPr txBox="1"/>
          <p:nvPr/>
        </p:nvSpPr>
        <p:spPr>
          <a:xfrm>
            <a:off x="1508152" y="2849530"/>
            <a:ext cx="3486619" cy="756617"/>
          </a:xfrm>
          <a:prstGeom prst="rect">
            <a:avLst/>
          </a:prstGeom>
        </p:spPr>
        <p:txBody>
          <a:bodyPr wrap="square" lIns="0" tIns="0" rIns="0" bIns="0" rtlCol="0" anchor="t">
            <a:spAutoFit/>
          </a:bodyPr>
          <a:lstStyle/>
          <a:p>
            <a:pPr marL="0" marR="0" lvl="0" indent="0" algn="l" defTabSz="914400" rtl="0" eaLnBrk="1" fontAlgn="auto" latinLnBrk="0" hangingPunct="1">
              <a:lnSpc>
                <a:spcPts val="5880"/>
              </a:lnSpc>
              <a:spcBef>
                <a:spcPts val="0"/>
              </a:spcBef>
              <a:spcAft>
                <a:spcPts val="0"/>
              </a:spcAft>
              <a:buClrTx/>
              <a:buSzTx/>
              <a:buFontTx/>
              <a:buNone/>
              <a:tabLst/>
              <a:defRPr/>
            </a:pPr>
            <a:r>
              <a:rPr kumimoji="0" lang="en-US" sz="4200" b="0" i="0" u="none" strike="noStrike" kern="1200" cap="none" spc="0" normalizeH="0" baseline="0" noProof="0" dirty="0">
                <a:ln>
                  <a:noFill/>
                </a:ln>
                <a:solidFill>
                  <a:srgbClr val="F8AC39"/>
                </a:solidFill>
                <a:effectLst/>
                <a:uLnTx/>
                <a:uFillTx/>
                <a:latin typeface="Open Sans"/>
                <a:ea typeface="+mn-ea"/>
                <a:cs typeface="+mn-cs"/>
              </a:rPr>
              <a:t>DASHBOARD</a:t>
            </a:r>
          </a:p>
        </p:txBody>
      </p:sp>
      <p:sp>
        <p:nvSpPr>
          <p:cNvPr id="7" name="TextBox 7"/>
          <p:cNvSpPr txBox="1"/>
          <p:nvPr/>
        </p:nvSpPr>
        <p:spPr>
          <a:xfrm>
            <a:off x="1028700" y="952500"/>
            <a:ext cx="8932769" cy="757107"/>
          </a:xfrm>
          <a:prstGeom prst="rect">
            <a:avLst/>
          </a:prstGeom>
        </p:spPr>
        <p:txBody>
          <a:bodyPr lIns="0" tIns="0" rIns="0" bIns="0" rtlCol="0" anchor="t">
            <a:spAutoFit/>
          </a:bodyPr>
          <a:lstStyle/>
          <a:p>
            <a:pPr marL="0" marR="0" lvl="0" indent="0" algn="l" defTabSz="914400" rtl="0" eaLnBrk="1" fontAlgn="auto" latinLnBrk="0" hangingPunct="1">
              <a:lnSpc>
                <a:spcPts val="6299"/>
              </a:lnSpc>
              <a:spcBef>
                <a:spcPts val="0"/>
              </a:spcBef>
              <a:spcAft>
                <a:spcPts val="0"/>
              </a:spcAft>
              <a:buClrTx/>
              <a:buSzTx/>
              <a:buFontTx/>
              <a:buNone/>
              <a:tabLst/>
              <a:defRPr/>
            </a:pPr>
            <a:r>
              <a:rPr kumimoji="0" lang="en-US" sz="4499" b="0" i="0" u="none" strike="noStrike" kern="1200" cap="none" spc="0" normalizeH="0" baseline="0" noProof="0" dirty="0">
                <a:ln>
                  <a:noFill/>
                </a:ln>
                <a:solidFill>
                  <a:srgbClr val="7E6B73"/>
                </a:solidFill>
                <a:effectLst/>
                <a:uLnTx/>
                <a:uFillTx/>
                <a:latin typeface="Open Sans Bold"/>
                <a:ea typeface="+mn-ea"/>
                <a:cs typeface="+mn-cs"/>
              </a:rPr>
              <a:t>DATAMART &amp; DASHBOARD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7"/>
          <p:cNvSpPr txBox="1"/>
          <p:nvPr/>
        </p:nvSpPr>
        <p:spPr>
          <a:xfrm>
            <a:off x="894886" y="573358"/>
            <a:ext cx="8932769" cy="807913"/>
          </a:xfrm>
          <a:prstGeom prst="rect">
            <a:avLst/>
          </a:prstGeom>
        </p:spPr>
        <p:txBody>
          <a:bodyPr lIns="0" tIns="0" rIns="0" bIns="0" rtlCol="0" anchor="t">
            <a:spAutoFit/>
          </a:bodyPr>
          <a:lstStyle/>
          <a:p>
            <a:pPr marL="0" marR="0" lvl="0" indent="0" algn="l" defTabSz="914400" rtl="0" eaLnBrk="1" fontAlgn="auto" latinLnBrk="0" hangingPunct="1">
              <a:lnSpc>
                <a:spcPts val="6299"/>
              </a:lnSpc>
              <a:spcBef>
                <a:spcPts val="0"/>
              </a:spcBef>
              <a:spcAft>
                <a:spcPts val="0"/>
              </a:spcAft>
              <a:buClrTx/>
              <a:buSzTx/>
              <a:buFontTx/>
              <a:buNone/>
              <a:tabLst/>
              <a:defRPr/>
            </a:pPr>
            <a:r>
              <a:rPr kumimoji="0" lang="en-US" sz="4499" b="0" i="0" u="none" strike="noStrike" kern="1200" cap="none" spc="0" normalizeH="0" baseline="0" noProof="0" dirty="0" smtClean="0">
                <a:ln>
                  <a:noFill/>
                </a:ln>
                <a:solidFill>
                  <a:srgbClr val="7E6B73"/>
                </a:solidFill>
                <a:effectLst/>
                <a:uLnTx/>
                <a:uFillTx/>
                <a:latin typeface="Open Sans Bold"/>
                <a:ea typeface="+mn-ea"/>
                <a:cs typeface="+mn-cs"/>
              </a:rPr>
              <a:t>PROPUESTA DE SOLUCIÓN</a:t>
            </a:r>
          </a:p>
        </p:txBody>
      </p:sp>
      <p:pic>
        <p:nvPicPr>
          <p:cNvPr id="4" name="image14.jpg"/>
          <p:cNvPicPr/>
          <p:nvPr/>
        </p:nvPicPr>
        <p:blipFill>
          <a:blip r:embed="rId2">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 xmlns:wpc="http://schemas.microsoft.com/office/word/2010/wordprocessingCanvas"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a:xfrm>
            <a:off x="1714582" y="1980655"/>
            <a:ext cx="15369085" cy="6873413"/>
          </a:xfrm>
          <a:prstGeom prst="rect">
            <a:avLst/>
          </a:prstGeom>
          <a:ln>
            <a:solidFill>
              <a:schemeClr val="tx1"/>
            </a:solid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2.jpg"/>
          <p:cNvPicPr/>
          <p:nvPr/>
        </p:nvPicPr>
        <p:blipFill>
          <a:blip r:embed="rId2">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 xmlns:wpc="http://schemas.microsoft.com/office/word/2010/wordprocessingCanvas"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a:xfrm>
            <a:off x="422472" y="1611270"/>
            <a:ext cx="17151850" cy="7421217"/>
          </a:xfrm>
          <a:prstGeom prst="rect">
            <a:avLst/>
          </a:prstGeom>
          <a:ln>
            <a:solidFill>
              <a:schemeClr val="tx1"/>
            </a:solidFill>
          </a:ln>
        </p:spPr>
      </p:pic>
      <p:sp>
        <p:nvSpPr>
          <p:cNvPr id="3" name="TextBox 7"/>
          <p:cNvSpPr txBox="1"/>
          <p:nvPr/>
        </p:nvSpPr>
        <p:spPr>
          <a:xfrm>
            <a:off x="894886" y="573358"/>
            <a:ext cx="8932769" cy="807913"/>
          </a:xfrm>
          <a:prstGeom prst="rect">
            <a:avLst/>
          </a:prstGeom>
        </p:spPr>
        <p:txBody>
          <a:bodyPr lIns="0" tIns="0" rIns="0" bIns="0" rtlCol="0" anchor="t">
            <a:spAutoFit/>
          </a:bodyPr>
          <a:lstStyle/>
          <a:p>
            <a:pPr marL="0" marR="0" lvl="0" indent="0" algn="l" defTabSz="914400" rtl="0" eaLnBrk="1" fontAlgn="auto" latinLnBrk="0" hangingPunct="1">
              <a:lnSpc>
                <a:spcPts val="6299"/>
              </a:lnSpc>
              <a:spcBef>
                <a:spcPts val="0"/>
              </a:spcBef>
              <a:spcAft>
                <a:spcPts val="0"/>
              </a:spcAft>
              <a:buClrTx/>
              <a:buSzTx/>
              <a:buFontTx/>
              <a:buNone/>
              <a:tabLst/>
              <a:defRPr/>
            </a:pPr>
            <a:r>
              <a:rPr kumimoji="0" lang="en-US" sz="4499" b="0" i="0" u="none" strike="noStrike" kern="1200" cap="none" spc="0" normalizeH="0" baseline="0" noProof="0" dirty="0" smtClean="0">
                <a:ln>
                  <a:noFill/>
                </a:ln>
                <a:solidFill>
                  <a:srgbClr val="7E6B73"/>
                </a:solidFill>
                <a:effectLst/>
                <a:uLnTx/>
                <a:uFillTx/>
                <a:latin typeface="Open Sans Bold"/>
                <a:ea typeface="+mn-ea"/>
                <a:cs typeface="+mn-cs"/>
              </a:rPr>
              <a:t>PROPUESTA DE SOLUCIÓN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
          <p:cNvSpPr txBox="1"/>
          <p:nvPr/>
        </p:nvSpPr>
        <p:spPr>
          <a:xfrm>
            <a:off x="1151313" y="530076"/>
            <a:ext cx="8527946" cy="756617"/>
          </a:xfrm>
          <a:prstGeom prst="rect">
            <a:avLst/>
          </a:prstGeom>
        </p:spPr>
        <p:txBody>
          <a:bodyPr wrap="square" lIns="0" tIns="0" rIns="0" bIns="0" rtlCol="0" anchor="t">
            <a:spAutoFit/>
          </a:bodyPr>
          <a:lstStyle/>
          <a:p>
            <a:pPr marL="0" marR="0" lvl="0" indent="0" algn="l" defTabSz="914400" rtl="0" eaLnBrk="1" fontAlgn="auto" latinLnBrk="0" hangingPunct="1">
              <a:lnSpc>
                <a:spcPts val="5880"/>
              </a:lnSpc>
              <a:spcBef>
                <a:spcPts val="0"/>
              </a:spcBef>
              <a:spcAft>
                <a:spcPts val="0"/>
              </a:spcAft>
              <a:buClrTx/>
              <a:buSzTx/>
              <a:buFontTx/>
              <a:buNone/>
              <a:tabLst/>
              <a:defRPr/>
            </a:pPr>
            <a:r>
              <a:rPr kumimoji="0" lang="en-US" sz="4200" b="0" i="0" u="none" strike="noStrike" kern="1200" cap="none" spc="0" normalizeH="0" baseline="0" noProof="0" dirty="0" smtClean="0">
                <a:ln>
                  <a:noFill/>
                </a:ln>
                <a:solidFill>
                  <a:srgbClr val="F8AC39"/>
                </a:solidFill>
                <a:effectLst/>
                <a:uLnTx/>
                <a:uFillTx/>
                <a:latin typeface="Open Sans"/>
                <a:ea typeface="+mn-ea"/>
                <a:cs typeface="+mn-cs"/>
              </a:rPr>
              <a:t>ANÁLISIS</a:t>
            </a:r>
            <a:r>
              <a:rPr kumimoji="0" lang="en-US" sz="4200" b="0" i="0" u="none" strike="noStrike" kern="1200" cap="none" spc="0" normalizeH="0" noProof="0" dirty="0" smtClean="0">
                <a:ln>
                  <a:noFill/>
                </a:ln>
                <a:solidFill>
                  <a:srgbClr val="F8AC39"/>
                </a:solidFill>
                <a:effectLst/>
                <a:uLnTx/>
                <a:uFillTx/>
                <a:latin typeface="Open Sans"/>
                <a:ea typeface="+mn-ea"/>
                <a:cs typeface="+mn-cs"/>
              </a:rPr>
              <a:t> DE REQUERIMIENTOS</a:t>
            </a:r>
            <a:endParaRPr kumimoji="0" lang="en-US" sz="4200" b="0" i="0" u="none" strike="noStrike" kern="1200" cap="none" spc="0" normalizeH="0" baseline="0" noProof="0" dirty="0">
              <a:ln>
                <a:noFill/>
              </a:ln>
              <a:solidFill>
                <a:srgbClr val="F8AC39"/>
              </a:solidFill>
              <a:effectLst/>
              <a:uLnTx/>
              <a:uFillTx/>
              <a:latin typeface="Open Sans"/>
              <a:ea typeface="+mn-ea"/>
              <a:cs typeface="+mn-cs"/>
            </a:endParaRPr>
          </a:p>
        </p:txBody>
      </p:sp>
      <p:sp>
        <p:nvSpPr>
          <p:cNvPr id="4" name="TextBox 6"/>
          <p:cNvSpPr txBox="1"/>
          <p:nvPr/>
        </p:nvSpPr>
        <p:spPr>
          <a:xfrm>
            <a:off x="1080689" y="1485363"/>
            <a:ext cx="8527946" cy="706540"/>
          </a:xfrm>
          <a:prstGeom prst="rect">
            <a:avLst/>
          </a:prstGeom>
        </p:spPr>
        <p:txBody>
          <a:bodyPr wrap="square" lIns="0" tIns="0" rIns="0" bIns="0" rtlCol="0" anchor="t">
            <a:spAutoFit/>
          </a:bodyPr>
          <a:lstStyle/>
          <a:p>
            <a:pPr marL="0" marR="0" lvl="0" indent="0" algn="l" defTabSz="914400" rtl="0" eaLnBrk="1" fontAlgn="auto" latinLnBrk="0" hangingPunct="1">
              <a:lnSpc>
                <a:spcPts val="5880"/>
              </a:lnSpc>
              <a:spcBef>
                <a:spcPts val="0"/>
              </a:spcBef>
              <a:spcAft>
                <a:spcPts val="0"/>
              </a:spcAft>
              <a:buClrTx/>
              <a:buSzTx/>
              <a:buFontTx/>
              <a:buNone/>
              <a:tabLst/>
              <a:defRPr/>
            </a:pPr>
            <a:r>
              <a:rPr kumimoji="0" lang="en-US" sz="4200" b="0" i="0" u="none" strike="noStrike" kern="1200" cap="none" spc="0" normalizeH="0" baseline="0" noProof="0" dirty="0" err="1" smtClean="0">
                <a:ln>
                  <a:noFill/>
                </a:ln>
                <a:solidFill>
                  <a:srgbClr val="F8AC39"/>
                </a:solidFill>
                <a:effectLst/>
                <a:uLnTx/>
                <a:uFillTx/>
                <a:latin typeface="Open Sans"/>
                <a:ea typeface="+mn-ea"/>
                <a:cs typeface="+mn-cs"/>
              </a:rPr>
              <a:t>Requerimientos</a:t>
            </a:r>
            <a:r>
              <a:rPr kumimoji="0" lang="en-US" sz="4200" b="0" i="0" u="none" strike="noStrike" kern="1200" cap="none" spc="0" normalizeH="0" baseline="0" noProof="0" dirty="0" smtClean="0">
                <a:ln>
                  <a:noFill/>
                </a:ln>
                <a:solidFill>
                  <a:srgbClr val="F8AC39"/>
                </a:solidFill>
                <a:effectLst/>
                <a:uLnTx/>
                <a:uFillTx/>
                <a:latin typeface="Open Sans"/>
                <a:ea typeface="+mn-ea"/>
                <a:cs typeface="+mn-cs"/>
              </a:rPr>
              <a:t> </a:t>
            </a:r>
            <a:r>
              <a:rPr kumimoji="0" lang="en-US" sz="4200" b="0" i="0" u="none" strike="noStrike" kern="1200" cap="none" spc="0" normalizeH="0" baseline="0" noProof="0" dirty="0" err="1" smtClean="0">
                <a:ln>
                  <a:noFill/>
                </a:ln>
                <a:solidFill>
                  <a:srgbClr val="F8AC39"/>
                </a:solidFill>
                <a:effectLst/>
                <a:uLnTx/>
                <a:uFillTx/>
                <a:latin typeface="Open Sans"/>
                <a:ea typeface="+mn-ea"/>
                <a:cs typeface="+mn-cs"/>
              </a:rPr>
              <a:t>funcionales</a:t>
            </a:r>
            <a:endParaRPr kumimoji="0" lang="en-US" sz="4200" b="0" i="0" u="none" strike="noStrike" kern="1200" cap="none" spc="0" normalizeH="0" baseline="0" noProof="0" dirty="0">
              <a:ln>
                <a:noFill/>
              </a:ln>
              <a:solidFill>
                <a:srgbClr val="F8AC39"/>
              </a:solidFill>
              <a:effectLst/>
              <a:uLnTx/>
              <a:uFillTx/>
              <a:latin typeface="Open Sans"/>
              <a:ea typeface="+mn-ea"/>
              <a:cs typeface="+mn-cs"/>
            </a:endParaRPr>
          </a:p>
        </p:txBody>
      </p:sp>
      <p:sp>
        <p:nvSpPr>
          <p:cNvPr id="5" name="TextBox 5"/>
          <p:cNvSpPr txBox="1"/>
          <p:nvPr/>
        </p:nvSpPr>
        <p:spPr>
          <a:xfrm>
            <a:off x="1282449" y="2579860"/>
            <a:ext cx="10024888" cy="5309146"/>
          </a:xfrm>
          <a:prstGeom prst="rect">
            <a:avLst/>
          </a:prstGeom>
        </p:spPr>
        <p:txBody>
          <a:bodyPr wrap="square" lIns="0" tIns="0" rIns="0" bIns="0" rtlCol="0" anchor="t">
            <a:spAutoFit/>
          </a:bodyPr>
          <a:lstStyle/>
          <a:p>
            <a:pPr algn="just">
              <a:lnSpc>
                <a:spcPts val="3919"/>
              </a:lnSpc>
              <a:buClrTx/>
              <a:defRPr/>
            </a:pPr>
            <a:r>
              <a:rPr lang="es-PE" sz="2800" kern="1200" dirty="0" smtClean="0">
                <a:solidFill>
                  <a:srgbClr val="7E6B73"/>
                </a:solidFill>
                <a:latin typeface="Open Sans"/>
                <a:ea typeface="+mn-ea"/>
                <a:cs typeface="+mn-cs"/>
              </a:rPr>
              <a:t>Los requerimientos funcionales del usuario final se puede resumir en cuatro interrogantes: </a:t>
            </a:r>
          </a:p>
          <a:p>
            <a:pPr algn="just">
              <a:lnSpc>
                <a:spcPct val="200000"/>
              </a:lnSpc>
              <a:buClrTx/>
              <a:buFont typeface="Arial" pitchFamily="34" charset="0"/>
              <a:buChar char="•"/>
              <a:defRPr/>
            </a:pPr>
            <a:r>
              <a:rPr lang="es-PE" sz="2800" kern="1200" dirty="0" smtClean="0">
                <a:solidFill>
                  <a:srgbClr val="7E6B73"/>
                </a:solidFill>
                <a:latin typeface="Open Sans"/>
                <a:ea typeface="+mn-ea"/>
                <a:cs typeface="+mn-cs"/>
              </a:rPr>
              <a:t>¿Cuál es la cantidad de denuncias por problemas y por mes?</a:t>
            </a:r>
          </a:p>
          <a:p>
            <a:pPr algn="just">
              <a:lnSpc>
                <a:spcPct val="200000"/>
              </a:lnSpc>
              <a:buClrTx/>
              <a:buFont typeface="Arial" pitchFamily="34" charset="0"/>
              <a:buChar char="•"/>
              <a:defRPr/>
            </a:pPr>
            <a:r>
              <a:rPr lang="es-PE" sz="2800" kern="1200" dirty="0" smtClean="0">
                <a:solidFill>
                  <a:srgbClr val="7E6B73"/>
                </a:solidFill>
                <a:latin typeface="Open Sans"/>
                <a:ea typeface="+mn-ea"/>
                <a:cs typeface="+mn-cs"/>
              </a:rPr>
              <a:t>¿Cuál es la cantidad de denuncias  por lugar y por mes?</a:t>
            </a:r>
          </a:p>
          <a:p>
            <a:pPr algn="just">
              <a:lnSpc>
                <a:spcPct val="200000"/>
              </a:lnSpc>
              <a:buClrTx/>
              <a:buFont typeface="Arial" pitchFamily="34" charset="0"/>
              <a:buChar char="•"/>
              <a:defRPr/>
            </a:pPr>
            <a:r>
              <a:rPr lang="es-PE" sz="2800" kern="1200" dirty="0" smtClean="0">
                <a:solidFill>
                  <a:srgbClr val="7E6B73"/>
                </a:solidFill>
                <a:latin typeface="Open Sans"/>
                <a:ea typeface="+mn-ea"/>
                <a:cs typeface="+mn-cs"/>
              </a:rPr>
              <a:t>¿Cuál es la cantidad de denuncias por empresa?</a:t>
            </a:r>
          </a:p>
          <a:p>
            <a:pPr algn="just">
              <a:lnSpc>
                <a:spcPct val="200000"/>
              </a:lnSpc>
              <a:buClrTx/>
              <a:buFont typeface="Arial" pitchFamily="34" charset="0"/>
              <a:buChar char="•"/>
              <a:defRPr/>
            </a:pPr>
            <a:r>
              <a:rPr lang="es-PE" sz="2800" kern="1200" dirty="0" smtClean="0">
                <a:solidFill>
                  <a:srgbClr val="7E6B73"/>
                </a:solidFill>
                <a:latin typeface="Open Sans"/>
                <a:ea typeface="+mn-ea"/>
                <a:cs typeface="+mn-cs"/>
              </a:rPr>
              <a:t>¿Cuál es la cantidad de denuncias por zona?</a:t>
            </a:r>
            <a:endParaRPr lang="es-PE" sz="2800" kern="1200" dirty="0">
              <a:solidFill>
                <a:srgbClr val="7E6B73"/>
              </a:solidFill>
              <a:latin typeface="Open Sans"/>
              <a:ea typeface="+mn-ea"/>
              <a:cs typeface="+mn-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p:cNvSpPr txBox="1"/>
          <p:nvPr/>
        </p:nvSpPr>
        <p:spPr>
          <a:xfrm>
            <a:off x="1214503" y="1485363"/>
            <a:ext cx="8527946" cy="706540"/>
          </a:xfrm>
          <a:prstGeom prst="rect">
            <a:avLst/>
          </a:prstGeom>
        </p:spPr>
        <p:txBody>
          <a:bodyPr wrap="square" lIns="0" tIns="0" rIns="0" bIns="0" rtlCol="0" anchor="t">
            <a:spAutoFit/>
          </a:bodyPr>
          <a:lstStyle/>
          <a:p>
            <a:pPr marL="0" marR="0" lvl="0" indent="0" algn="l" defTabSz="914400" rtl="0" eaLnBrk="1" fontAlgn="auto" latinLnBrk="0" hangingPunct="1">
              <a:lnSpc>
                <a:spcPts val="5880"/>
              </a:lnSpc>
              <a:spcBef>
                <a:spcPts val="0"/>
              </a:spcBef>
              <a:spcAft>
                <a:spcPts val="0"/>
              </a:spcAft>
              <a:buClrTx/>
              <a:buSzTx/>
              <a:buFontTx/>
              <a:buNone/>
              <a:tabLst/>
              <a:defRPr/>
            </a:pPr>
            <a:r>
              <a:rPr kumimoji="0" lang="en-US" sz="4200" b="0" i="0" u="none" strike="noStrike" kern="1200" cap="none" spc="0" normalizeH="0" baseline="0" noProof="0" dirty="0" err="1" smtClean="0">
                <a:ln>
                  <a:noFill/>
                </a:ln>
                <a:solidFill>
                  <a:srgbClr val="F8AC39"/>
                </a:solidFill>
                <a:effectLst/>
                <a:uLnTx/>
                <a:uFillTx/>
                <a:latin typeface="Open Sans"/>
                <a:ea typeface="+mn-ea"/>
                <a:cs typeface="+mn-cs"/>
              </a:rPr>
              <a:t>Requerimientos</a:t>
            </a:r>
            <a:r>
              <a:rPr kumimoji="0" lang="en-US" sz="4200" b="0" i="0" u="none" strike="noStrike" kern="1200" cap="none" spc="0" normalizeH="0" baseline="0" noProof="0" dirty="0" smtClean="0">
                <a:ln>
                  <a:noFill/>
                </a:ln>
                <a:solidFill>
                  <a:srgbClr val="F8AC39"/>
                </a:solidFill>
                <a:effectLst/>
                <a:uLnTx/>
                <a:uFillTx/>
                <a:latin typeface="Open Sans"/>
                <a:ea typeface="+mn-ea"/>
                <a:cs typeface="+mn-cs"/>
              </a:rPr>
              <a:t> no </a:t>
            </a:r>
            <a:r>
              <a:rPr kumimoji="0" lang="en-US" sz="4200" b="0" i="0" u="none" strike="noStrike" kern="1200" cap="none" spc="0" normalizeH="0" baseline="0" noProof="0" dirty="0" err="1" smtClean="0">
                <a:ln>
                  <a:noFill/>
                </a:ln>
                <a:solidFill>
                  <a:srgbClr val="F8AC39"/>
                </a:solidFill>
                <a:effectLst/>
                <a:uLnTx/>
                <a:uFillTx/>
                <a:latin typeface="Open Sans"/>
                <a:ea typeface="+mn-ea"/>
                <a:cs typeface="+mn-cs"/>
              </a:rPr>
              <a:t>funcionales</a:t>
            </a:r>
            <a:endParaRPr kumimoji="0" lang="en-US" sz="4200" b="0" i="0" u="none" strike="noStrike" kern="1200" cap="none" spc="0" normalizeH="0" baseline="0" noProof="0" dirty="0">
              <a:ln>
                <a:noFill/>
              </a:ln>
              <a:solidFill>
                <a:srgbClr val="F8AC39"/>
              </a:solidFill>
              <a:effectLst/>
              <a:uLnTx/>
              <a:uFillTx/>
              <a:latin typeface="Open Sans"/>
              <a:ea typeface="+mn-ea"/>
              <a:cs typeface="+mn-cs"/>
            </a:endParaRPr>
          </a:p>
        </p:txBody>
      </p:sp>
      <p:sp>
        <p:nvSpPr>
          <p:cNvPr id="3" name="TextBox 5"/>
          <p:cNvSpPr txBox="1"/>
          <p:nvPr/>
        </p:nvSpPr>
        <p:spPr>
          <a:xfrm>
            <a:off x="1282449" y="2579862"/>
            <a:ext cx="15065239" cy="4186146"/>
          </a:xfrm>
          <a:prstGeom prst="rect">
            <a:avLst/>
          </a:prstGeom>
        </p:spPr>
        <p:txBody>
          <a:bodyPr wrap="square" lIns="0" tIns="0" rIns="0" bIns="0" rtlCol="0" anchor="t">
            <a:spAutoFit/>
          </a:bodyPr>
          <a:lstStyle/>
          <a:p>
            <a:pPr lvl="0" algn="just">
              <a:lnSpc>
                <a:spcPct val="200000"/>
              </a:lnSpc>
              <a:buClrTx/>
              <a:buFont typeface="Arial" pitchFamily="34" charset="0"/>
              <a:buChar char="•"/>
              <a:defRPr/>
            </a:pPr>
            <a:r>
              <a:rPr lang="es-PE" sz="2800" kern="1200" dirty="0" smtClean="0">
                <a:solidFill>
                  <a:srgbClr val="7E6B73"/>
                </a:solidFill>
                <a:latin typeface="Open Sans"/>
                <a:ea typeface="+mn-ea"/>
                <a:cs typeface="+mn-cs"/>
              </a:rPr>
              <a:t>Seguridad :  Se debe configurar los permisos de acceso.</a:t>
            </a:r>
          </a:p>
          <a:p>
            <a:pPr lvl="0" algn="just">
              <a:lnSpc>
                <a:spcPct val="200000"/>
              </a:lnSpc>
              <a:buClrTx/>
              <a:buFont typeface="Arial" pitchFamily="34" charset="0"/>
              <a:buChar char="•"/>
              <a:defRPr/>
            </a:pPr>
            <a:r>
              <a:rPr lang="es-PE" sz="2800" kern="1200" dirty="0" smtClean="0">
                <a:solidFill>
                  <a:srgbClr val="7E6B73"/>
                </a:solidFill>
                <a:latin typeface="Open Sans"/>
                <a:ea typeface="+mn-ea"/>
                <a:cs typeface="+mn-cs"/>
              </a:rPr>
              <a:t>Usabilidad : Interfaz amigable</a:t>
            </a:r>
          </a:p>
          <a:p>
            <a:pPr lvl="0" algn="just">
              <a:lnSpc>
                <a:spcPct val="200000"/>
              </a:lnSpc>
              <a:buClrTx/>
              <a:buFont typeface="Arial" pitchFamily="34" charset="0"/>
              <a:buChar char="•"/>
              <a:defRPr/>
            </a:pPr>
            <a:r>
              <a:rPr lang="es-PE" sz="2800" kern="1200" dirty="0" smtClean="0">
                <a:solidFill>
                  <a:srgbClr val="7E6B73"/>
                </a:solidFill>
                <a:latin typeface="Open Sans"/>
                <a:ea typeface="+mn-ea"/>
                <a:cs typeface="+mn-cs"/>
              </a:rPr>
              <a:t>Eficiencia: El tiempo de respuesta del </a:t>
            </a:r>
            <a:r>
              <a:rPr lang="es-PE" sz="2800" kern="1200" dirty="0" err="1" smtClean="0">
                <a:solidFill>
                  <a:srgbClr val="7E6B73"/>
                </a:solidFill>
                <a:latin typeface="Open Sans"/>
                <a:ea typeface="+mn-ea"/>
                <a:cs typeface="+mn-cs"/>
              </a:rPr>
              <a:t>DataMart</a:t>
            </a:r>
            <a:r>
              <a:rPr lang="es-PE" sz="2800" kern="1200" dirty="0" smtClean="0">
                <a:solidFill>
                  <a:srgbClr val="7E6B73"/>
                </a:solidFill>
                <a:latin typeface="Open Sans"/>
                <a:ea typeface="+mn-ea"/>
                <a:cs typeface="+mn-cs"/>
              </a:rPr>
              <a:t> hacia alguna solicitud de algún cliente es de 5 segundos como máximo por cada consulta que se le realice.</a:t>
            </a:r>
          </a:p>
          <a:p>
            <a:pPr lvl="0" algn="just">
              <a:lnSpc>
                <a:spcPct val="200000"/>
              </a:lnSpc>
              <a:buClrTx/>
              <a:buFont typeface="Arial" pitchFamily="34" charset="0"/>
              <a:buChar char="•"/>
              <a:defRPr/>
            </a:pPr>
            <a:r>
              <a:rPr lang="es-PE" sz="2800" kern="1200" dirty="0" smtClean="0">
                <a:solidFill>
                  <a:srgbClr val="7E6B73"/>
                </a:solidFill>
                <a:latin typeface="Open Sans"/>
                <a:ea typeface="+mn-ea"/>
                <a:cs typeface="+mn-cs"/>
              </a:rPr>
              <a:t>Disponibilidad : Debe estar disponible 360x12x7.</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
          <p:cNvSpPr txBox="1"/>
          <p:nvPr/>
        </p:nvSpPr>
        <p:spPr>
          <a:xfrm>
            <a:off x="883684" y="730798"/>
            <a:ext cx="7033682" cy="756617"/>
          </a:xfrm>
          <a:prstGeom prst="rect">
            <a:avLst/>
          </a:prstGeom>
        </p:spPr>
        <p:txBody>
          <a:bodyPr wrap="square" lIns="0" tIns="0" rIns="0" bIns="0" rtlCol="0" anchor="t">
            <a:spAutoFit/>
          </a:bodyPr>
          <a:lstStyle/>
          <a:p>
            <a:pPr marL="0" marR="0" lvl="0" indent="0" algn="l" defTabSz="914400" rtl="0" eaLnBrk="1" fontAlgn="auto" latinLnBrk="0" hangingPunct="1">
              <a:lnSpc>
                <a:spcPts val="5880"/>
              </a:lnSpc>
              <a:spcBef>
                <a:spcPts val="0"/>
              </a:spcBef>
              <a:spcAft>
                <a:spcPts val="0"/>
              </a:spcAft>
              <a:buClrTx/>
              <a:buSzTx/>
              <a:buFontTx/>
              <a:buNone/>
              <a:tabLst/>
              <a:defRPr/>
            </a:pPr>
            <a:r>
              <a:rPr kumimoji="0" lang="en-US" sz="4200" b="0" i="0" u="none" strike="noStrike" kern="1200" cap="none" spc="0" normalizeH="0" baseline="0" noProof="0" dirty="0" err="1" smtClean="0">
                <a:ln>
                  <a:noFill/>
                </a:ln>
                <a:solidFill>
                  <a:srgbClr val="F8AC39"/>
                </a:solidFill>
                <a:effectLst/>
                <a:uLnTx/>
                <a:uFillTx/>
                <a:latin typeface="Open Sans"/>
                <a:ea typeface="+mn-ea"/>
                <a:cs typeface="+mn-cs"/>
              </a:rPr>
              <a:t>Listado</a:t>
            </a:r>
            <a:r>
              <a:rPr kumimoji="0" lang="en-US" sz="4200" b="0" i="0" u="none" strike="noStrike" kern="1200" cap="none" spc="0" normalizeH="0" noProof="0" dirty="0" smtClean="0">
                <a:ln>
                  <a:noFill/>
                </a:ln>
                <a:solidFill>
                  <a:srgbClr val="F8AC39"/>
                </a:solidFill>
                <a:effectLst/>
                <a:uLnTx/>
                <a:uFillTx/>
                <a:latin typeface="Open Sans"/>
                <a:ea typeface="+mn-ea"/>
                <a:cs typeface="+mn-cs"/>
              </a:rPr>
              <a:t> de </a:t>
            </a:r>
            <a:r>
              <a:rPr kumimoji="0" lang="en-US" sz="4200" b="0" i="0" u="none" strike="noStrike" kern="1200" cap="none" spc="0" normalizeH="0" noProof="0" dirty="0" err="1" smtClean="0">
                <a:ln>
                  <a:noFill/>
                </a:ln>
                <a:solidFill>
                  <a:srgbClr val="F8AC39"/>
                </a:solidFill>
                <a:effectLst/>
                <a:uLnTx/>
                <a:uFillTx/>
                <a:latin typeface="Open Sans"/>
                <a:ea typeface="+mn-ea"/>
                <a:cs typeface="+mn-cs"/>
              </a:rPr>
              <a:t>dimensiones</a:t>
            </a:r>
            <a:endParaRPr kumimoji="0" lang="en-US" sz="4200" b="0" i="0" u="none" strike="noStrike" kern="1200" cap="none" spc="0" normalizeH="0" baseline="0" noProof="0" dirty="0">
              <a:ln>
                <a:noFill/>
              </a:ln>
              <a:solidFill>
                <a:srgbClr val="F8AC39"/>
              </a:solidFill>
              <a:effectLst/>
              <a:uLnTx/>
              <a:uFillTx/>
              <a:latin typeface="Open Sans"/>
              <a:ea typeface="+mn-ea"/>
              <a:cs typeface="+mn-cs"/>
            </a:endParaRPr>
          </a:p>
        </p:txBody>
      </p:sp>
      <p:sp>
        <p:nvSpPr>
          <p:cNvPr id="4" name="3 Rectángulo"/>
          <p:cNvSpPr/>
          <p:nvPr/>
        </p:nvSpPr>
        <p:spPr>
          <a:xfrm>
            <a:off x="847493" y="1745267"/>
            <a:ext cx="12177132" cy="5262979"/>
          </a:xfrm>
          <a:prstGeom prst="rect">
            <a:avLst/>
          </a:prstGeom>
        </p:spPr>
        <p:txBody>
          <a:bodyPr wrap="square">
            <a:spAutoFit/>
          </a:bodyPr>
          <a:lstStyle/>
          <a:p>
            <a:pPr lvl="0" algn="just">
              <a:lnSpc>
                <a:spcPct val="200000"/>
              </a:lnSpc>
              <a:buClrTx/>
              <a:buFont typeface="Arial" pitchFamily="34" charset="0"/>
              <a:buChar char="•"/>
              <a:defRPr/>
            </a:pPr>
            <a:r>
              <a:rPr lang="es-PE" sz="2800" kern="1200" dirty="0" smtClean="0">
                <a:solidFill>
                  <a:srgbClr val="7E6B73"/>
                </a:solidFill>
                <a:latin typeface="Open Sans"/>
                <a:ea typeface="+mn-ea"/>
                <a:cs typeface="+mn-cs"/>
              </a:rPr>
              <a:t>DIM_SUCURSAL</a:t>
            </a:r>
          </a:p>
          <a:p>
            <a:pPr lvl="0" algn="just">
              <a:lnSpc>
                <a:spcPct val="200000"/>
              </a:lnSpc>
              <a:buClrTx/>
              <a:buFont typeface="Arial" pitchFamily="34" charset="0"/>
              <a:buChar char="•"/>
              <a:defRPr/>
            </a:pPr>
            <a:r>
              <a:rPr lang="es-PE" sz="2800" kern="1200" dirty="0" smtClean="0">
                <a:solidFill>
                  <a:srgbClr val="7E6B73"/>
                </a:solidFill>
                <a:latin typeface="Open Sans"/>
                <a:ea typeface="+mn-ea"/>
                <a:cs typeface="+mn-cs"/>
              </a:rPr>
              <a:t>DIM_PROBLEMA</a:t>
            </a:r>
          </a:p>
          <a:p>
            <a:pPr lvl="0" algn="just">
              <a:lnSpc>
                <a:spcPct val="200000"/>
              </a:lnSpc>
              <a:buClrTx/>
              <a:buFont typeface="Arial" pitchFamily="34" charset="0"/>
              <a:buChar char="•"/>
              <a:defRPr/>
            </a:pPr>
            <a:r>
              <a:rPr lang="es-PE" sz="2800" kern="1200" dirty="0" smtClean="0">
                <a:solidFill>
                  <a:srgbClr val="7E6B73"/>
                </a:solidFill>
                <a:latin typeface="Open Sans"/>
                <a:ea typeface="+mn-ea"/>
                <a:cs typeface="+mn-cs"/>
              </a:rPr>
              <a:t>DIM_SECTOR</a:t>
            </a:r>
          </a:p>
          <a:p>
            <a:pPr lvl="0" algn="just">
              <a:lnSpc>
                <a:spcPct val="200000"/>
              </a:lnSpc>
              <a:buClrTx/>
              <a:buFont typeface="Arial" pitchFamily="34" charset="0"/>
              <a:buChar char="•"/>
              <a:defRPr/>
            </a:pPr>
            <a:r>
              <a:rPr lang="es-PE" sz="2800" kern="1200" dirty="0" smtClean="0">
                <a:solidFill>
                  <a:srgbClr val="7E6B73"/>
                </a:solidFill>
                <a:latin typeface="Open Sans"/>
                <a:ea typeface="+mn-ea"/>
                <a:cs typeface="+mn-cs"/>
              </a:rPr>
              <a:t>DIM_TIEMPO</a:t>
            </a:r>
          </a:p>
          <a:p>
            <a:pPr lvl="0" algn="just">
              <a:lnSpc>
                <a:spcPct val="200000"/>
              </a:lnSpc>
              <a:buClrTx/>
              <a:buFont typeface="Arial" pitchFamily="34" charset="0"/>
              <a:buChar char="•"/>
              <a:defRPr/>
            </a:pPr>
            <a:r>
              <a:rPr lang="es-PE" sz="2800" kern="1200" dirty="0" smtClean="0">
                <a:solidFill>
                  <a:srgbClr val="7E6B73"/>
                </a:solidFill>
                <a:latin typeface="Open Sans"/>
                <a:ea typeface="+mn-ea"/>
                <a:cs typeface="+mn-cs"/>
              </a:rPr>
              <a:t>DIM_UBIGEO</a:t>
            </a:r>
          </a:p>
          <a:p>
            <a:pPr lvl="0" algn="just">
              <a:lnSpc>
                <a:spcPct val="200000"/>
              </a:lnSpc>
              <a:buClrTx/>
              <a:buFont typeface="Arial" pitchFamily="34" charset="0"/>
              <a:buChar char="•"/>
              <a:defRPr/>
            </a:pPr>
            <a:r>
              <a:rPr lang="es-PE" sz="2800" kern="1200" dirty="0" smtClean="0">
                <a:solidFill>
                  <a:srgbClr val="7E6B73"/>
                </a:solidFill>
                <a:latin typeface="Open Sans"/>
                <a:ea typeface="+mn-ea"/>
                <a:cs typeface="+mn-cs"/>
              </a:rPr>
              <a:t>DIM_CLIENTE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p:cNvSpPr txBox="1"/>
          <p:nvPr/>
        </p:nvSpPr>
        <p:spPr>
          <a:xfrm>
            <a:off x="883684" y="1734408"/>
            <a:ext cx="3486619" cy="706540"/>
          </a:xfrm>
          <a:prstGeom prst="rect">
            <a:avLst/>
          </a:prstGeom>
        </p:spPr>
        <p:txBody>
          <a:bodyPr wrap="square" lIns="0" tIns="0" rIns="0" bIns="0" rtlCol="0" anchor="t">
            <a:spAutoFit/>
          </a:bodyPr>
          <a:lstStyle/>
          <a:p>
            <a:pPr marL="0" marR="0" lvl="0" indent="0" algn="l" defTabSz="914400" rtl="0" eaLnBrk="1" fontAlgn="auto" latinLnBrk="0" hangingPunct="1">
              <a:lnSpc>
                <a:spcPts val="5880"/>
              </a:lnSpc>
              <a:spcBef>
                <a:spcPts val="0"/>
              </a:spcBef>
              <a:spcAft>
                <a:spcPts val="0"/>
              </a:spcAft>
              <a:buClrTx/>
              <a:buSzTx/>
              <a:buFontTx/>
              <a:buNone/>
              <a:tabLst/>
              <a:defRPr/>
            </a:pPr>
            <a:r>
              <a:rPr lang="en-US" sz="4200" kern="1200" dirty="0" smtClean="0">
                <a:solidFill>
                  <a:srgbClr val="F8AC39"/>
                </a:solidFill>
                <a:latin typeface="Open Sans"/>
                <a:ea typeface="+mn-ea"/>
                <a:cs typeface="+mn-cs"/>
              </a:rPr>
              <a:t>DATAMART</a:t>
            </a:r>
            <a:endParaRPr kumimoji="0" lang="en-US" sz="4200" b="0" i="0" u="none" strike="noStrike" kern="1200" cap="none" spc="0" normalizeH="0" baseline="0" noProof="0" dirty="0">
              <a:ln>
                <a:noFill/>
              </a:ln>
              <a:solidFill>
                <a:srgbClr val="F8AC39"/>
              </a:solidFill>
              <a:effectLst/>
              <a:uLnTx/>
              <a:uFillTx/>
              <a:latin typeface="Open Sans"/>
              <a:ea typeface="+mn-ea"/>
              <a:cs typeface="+mn-cs"/>
            </a:endParaRPr>
          </a:p>
        </p:txBody>
      </p:sp>
      <p:pic>
        <p:nvPicPr>
          <p:cNvPr id="6" name="5 Imagen"/>
          <p:cNvPicPr/>
          <p:nvPr/>
        </p:nvPicPr>
        <p:blipFill>
          <a:blip r:embed="rId2"/>
          <a:srcRect/>
          <a:stretch>
            <a:fillRect/>
          </a:stretch>
        </p:blipFill>
        <p:spPr bwMode="auto">
          <a:xfrm>
            <a:off x="4781851" y="1983852"/>
            <a:ext cx="12190305" cy="7204753"/>
          </a:xfrm>
          <a:prstGeom prst="rect">
            <a:avLst/>
          </a:prstGeom>
          <a:solidFill>
            <a:srgbClr val="FFFFFF">
              <a:shade val="85000"/>
            </a:srgbClr>
          </a:solidFill>
          <a:ln w="19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6 CuadroTexto"/>
          <p:cNvSpPr txBox="1"/>
          <p:nvPr/>
        </p:nvSpPr>
        <p:spPr>
          <a:xfrm>
            <a:off x="758284" y="2787805"/>
            <a:ext cx="3434576" cy="1200329"/>
          </a:xfrm>
          <a:prstGeom prst="rect">
            <a:avLst/>
          </a:prstGeom>
          <a:noFill/>
        </p:spPr>
        <p:txBody>
          <a:bodyPr wrap="square" rtlCol="0">
            <a:spAutoFit/>
          </a:bodyPr>
          <a:lstStyle/>
          <a:p>
            <a:r>
              <a:rPr lang="es-ES" sz="3600" b="1" dirty="0" smtClean="0"/>
              <a:t>ESQUEMA EN ESTRELLA</a:t>
            </a:r>
            <a:endParaRPr lang="es-PE" sz="3600" b="1"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3.png"/>
          <p:cNvPicPr/>
          <p:nvPr/>
        </p:nvPicPr>
        <p:blipFill>
          <a:blip r:embed="rId2"/>
          <a:srcRect l="1293" t="16315" r="6984" b="7969"/>
          <a:stretch>
            <a:fillRect/>
          </a:stretch>
        </p:blipFill>
        <p:spPr>
          <a:xfrm>
            <a:off x="1137424" y="1561171"/>
            <a:ext cx="16860644" cy="8274204"/>
          </a:xfrm>
          <a:prstGeom prst="rect">
            <a:avLst/>
          </a:prstGeom>
          <a:ln w="190500">
            <a:solidFill>
              <a:srgbClr val="FFFFFF"/>
            </a:solidFill>
            <a:prstDash val="solid"/>
          </a:ln>
        </p:spPr>
      </p:pic>
      <p:sp>
        <p:nvSpPr>
          <p:cNvPr id="4" name="TextBox 6"/>
          <p:cNvSpPr txBox="1"/>
          <p:nvPr/>
        </p:nvSpPr>
        <p:spPr>
          <a:xfrm>
            <a:off x="616055" y="619286"/>
            <a:ext cx="2528590" cy="756617"/>
          </a:xfrm>
          <a:prstGeom prst="rect">
            <a:avLst/>
          </a:prstGeom>
        </p:spPr>
        <p:txBody>
          <a:bodyPr wrap="square" lIns="0" tIns="0" rIns="0" bIns="0" rtlCol="0" anchor="t">
            <a:spAutoFit/>
          </a:bodyPr>
          <a:lstStyle/>
          <a:p>
            <a:pPr marL="0" marR="0" lvl="0" indent="0" algn="l" defTabSz="914400" rtl="0" eaLnBrk="1" fontAlgn="auto" latinLnBrk="0" hangingPunct="1">
              <a:lnSpc>
                <a:spcPts val="5880"/>
              </a:lnSpc>
              <a:spcBef>
                <a:spcPts val="0"/>
              </a:spcBef>
              <a:spcAft>
                <a:spcPts val="0"/>
              </a:spcAft>
              <a:buClrTx/>
              <a:buSzTx/>
              <a:buFontTx/>
              <a:buNone/>
              <a:tabLst/>
              <a:defRPr/>
            </a:pPr>
            <a:r>
              <a:rPr lang="en-US" sz="4200" kern="1200" dirty="0" smtClean="0">
                <a:solidFill>
                  <a:srgbClr val="F8AC39"/>
                </a:solidFill>
                <a:latin typeface="Open Sans"/>
                <a:ea typeface="+mn-ea"/>
                <a:cs typeface="+mn-cs"/>
              </a:rPr>
              <a:t>INPUTS</a:t>
            </a:r>
            <a:endParaRPr kumimoji="0" lang="en-US" sz="4200" b="0" i="0" u="none" strike="noStrike" kern="1200" cap="none" spc="0" normalizeH="0" baseline="0" noProof="0" dirty="0">
              <a:ln>
                <a:noFill/>
              </a:ln>
              <a:solidFill>
                <a:srgbClr val="F8AC39"/>
              </a:solidFill>
              <a:effectLst/>
              <a:uLnTx/>
              <a:uFillTx/>
              <a:latin typeface="Open Sans"/>
              <a:ea typeface="+mn-ea"/>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3"/>
          <p:cNvSpPr/>
          <p:nvPr/>
        </p:nvSpPr>
        <p:spPr>
          <a:xfrm>
            <a:off x="-25" y="8866225"/>
            <a:ext cx="18288000" cy="1420800"/>
          </a:xfrm>
          <a:prstGeom prst="rect">
            <a:avLst/>
          </a:prstGeom>
          <a:solidFill>
            <a:srgbClr val="F8AC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 name="Google Shape;116;p3"/>
          <p:cNvGrpSpPr/>
          <p:nvPr/>
        </p:nvGrpSpPr>
        <p:grpSpPr>
          <a:xfrm>
            <a:off x="1028700" y="964400"/>
            <a:ext cx="6918299" cy="1514344"/>
            <a:chOff x="0" y="-85747"/>
            <a:chExt cx="9224398" cy="3116576"/>
          </a:xfrm>
        </p:grpSpPr>
        <p:sp>
          <p:nvSpPr>
            <p:cNvPr id="117" name="Google Shape;117;p3"/>
            <p:cNvSpPr txBox="1"/>
            <p:nvPr/>
          </p:nvSpPr>
          <p:spPr>
            <a:xfrm>
              <a:off x="0" y="-85747"/>
              <a:ext cx="7056300" cy="2036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5000" b="1">
                  <a:solidFill>
                    <a:srgbClr val="F8AC39"/>
                  </a:solidFill>
                  <a:latin typeface="Open Sans"/>
                  <a:ea typeface="Open Sans"/>
                  <a:cs typeface="Open Sans"/>
                  <a:sym typeface="Open Sans"/>
                </a:rPr>
                <a:t>Identificación de problema</a:t>
              </a:r>
              <a:endParaRPr sz="1900" b="1"/>
            </a:p>
          </p:txBody>
        </p:sp>
        <p:sp>
          <p:nvSpPr>
            <p:cNvPr id="118" name="Google Shape;118;p3"/>
            <p:cNvSpPr txBox="1"/>
            <p:nvPr/>
          </p:nvSpPr>
          <p:spPr>
            <a:xfrm>
              <a:off x="0" y="2374199"/>
              <a:ext cx="9224398" cy="65663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a:p>
          </p:txBody>
        </p:sp>
      </p:grpSp>
      <p:sp>
        <p:nvSpPr>
          <p:cNvPr id="119" name="Google Shape;119;p3"/>
          <p:cNvSpPr txBox="1"/>
          <p:nvPr/>
        </p:nvSpPr>
        <p:spPr>
          <a:xfrm>
            <a:off x="6762150" y="546000"/>
            <a:ext cx="9906300" cy="2883000"/>
          </a:xfrm>
          <a:prstGeom prst="rect">
            <a:avLst/>
          </a:prstGeom>
          <a:noFill/>
          <a:ln>
            <a:noFill/>
          </a:ln>
        </p:spPr>
        <p:txBody>
          <a:bodyPr spcFirstLastPara="1" wrap="square" lIns="0" tIns="0" rIns="0" bIns="0" anchor="t" anchorCtr="0">
            <a:spAutoFit/>
          </a:bodyPr>
          <a:lstStyle/>
          <a:p>
            <a:pPr marL="0" lvl="0" indent="0" algn="just" rtl="0">
              <a:lnSpc>
                <a:spcPct val="150000"/>
              </a:lnSpc>
              <a:spcBef>
                <a:spcPts val="0"/>
              </a:spcBef>
              <a:spcAft>
                <a:spcPts val="0"/>
              </a:spcAft>
              <a:buClr>
                <a:schemeClr val="dk1"/>
              </a:buClr>
              <a:buSzPts val="1100"/>
              <a:buFont typeface="Arial"/>
              <a:buNone/>
            </a:pPr>
            <a:r>
              <a:rPr lang="en-US" sz="2600">
                <a:solidFill>
                  <a:schemeClr val="dk1"/>
                </a:solidFill>
                <a:latin typeface="Calibri"/>
                <a:ea typeface="Calibri"/>
                <a:cs typeface="Calibri"/>
                <a:sym typeface="Calibri"/>
              </a:rPr>
              <a:t>A pesar de la existencia de ciertas aplicaciones que permitan la notificación de ciertos problemas a la entidad, no existe una intercomunicación entre ellas, puesto que hay diversas bases de datos dispersas, que están poca organizadas. Esto genera reprocesos y demoras en su procesamiento.  Además, no existe una plataforma que ordene correctamente los datos y explote los mismos a través de reportes e indicadores que permitan tomar mejores decisiones y mejorar la calidad del servicio público de electricidad.</a:t>
            </a:r>
            <a:endParaRPr sz="2600">
              <a:solidFill>
                <a:schemeClr val="dk1"/>
              </a:solidFill>
              <a:latin typeface="Calibri"/>
              <a:ea typeface="Calibri"/>
              <a:cs typeface="Calibri"/>
              <a:sym typeface="Calibri"/>
            </a:endParaRPr>
          </a:p>
          <a:p>
            <a:pPr marL="0" marR="0" lvl="0" indent="0" algn="l" rtl="0">
              <a:lnSpc>
                <a:spcPct val="136850"/>
              </a:lnSpc>
              <a:spcBef>
                <a:spcPts val="0"/>
              </a:spcBef>
              <a:spcAft>
                <a:spcPts val="0"/>
              </a:spcAft>
              <a:buNone/>
            </a:pPr>
            <a:endParaRPr sz="2300">
              <a:solidFill>
                <a:srgbClr val="7E6B73"/>
              </a:solidFill>
              <a:latin typeface="Open Sans"/>
              <a:ea typeface="Open Sans"/>
              <a:cs typeface="Open Sans"/>
              <a:sym typeface="Open Sans"/>
            </a:endParaRPr>
          </a:p>
        </p:txBody>
      </p:sp>
      <p:pic>
        <p:nvPicPr>
          <p:cNvPr id="120" name="Google Shape;120;p3"/>
          <p:cNvPicPr preferRelativeResize="0"/>
          <p:nvPr/>
        </p:nvPicPr>
        <p:blipFill>
          <a:blip r:embed="rId3">
            <a:alphaModFix/>
          </a:blip>
          <a:stretch>
            <a:fillRect/>
          </a:stretch>
        </p:blipFill>
        <p:spPr>
          <a:xfrm>
            <a:off x="1733838" y="4767125"/>
            <a:ext cx="14934619" cy="3690936"/>
          </a:xfrm>
          <a:prstGeom prst="rect">
            <a:avLst/>
          </a:prstGeom>
          <a:noFill/>
          <a:ln>
            <a:noFill/>
          </a:ln>
        </p:spPr>
      </p:pic>
      <p:sp>
        <p:nvSpPr>
          <p:cNvPr id="121" name="Google Shape;121;p3"/>
          <p:cNvSpPr/>
          <p:nvPr/>
        </p:nvSpPr>
        <p:spPr>
          <a:xfrm>
            <a:off x="875586" y="2966006"/>
            <a:ext cx="5081400" cy="101100"/>
          </a:xfrm>
          <a:prstGeom prst="rect">
            <a:avLst/>
          </a:prstGeom>
          <a:solidFill>
            <a:srgbClr val="002060"/>
          </a:solidFill>
          <a:ln w="9525" cap="flat" cmpd="sng">
            <a:solidFill>
              <a:srgbClr val="002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txBox="1"/>
          <p:nvPr/>
        </p:nvSpPr>
        <p:spPr>
          <a:xfrm>
            <a:off x="1028700" y="3166500"/>
            <a:ext cx="3000000" cy="525000"/>
          </a:xfrm>
          <a:prstGeom prst="rect">
            <a:avLst/>
          </a:prstGeom>
          <a:noFill/>
          <a:ln>
            <a:noFill/>
          </a:ln>
        </p:spPr>
        <p:txBody>
          <a:bodyPr spcFirstLastPara="1" wrap="square" lIns="91425" tIns="91425" rIns="91425" bIns="91425" anchor="t" anchorCtr="0">
            <a:noAutofit/>
          </a:bodyPr>
          <a:lstStyle/>
          <a:p>
            <a:pPr marL="0" lvl="0" indent="0" algn="l" rtl="0">
              <a:lnSpc>
                <a:spcPct val="140000"/>
              </a:lnSpc>
              <a:spcBef>
                <a:spcPts val="0"/>
              </a:spcBef>
              <a:spcAft>
                <a:spcPts val="0"/>
              </a:spcAft>
              <a:buNone/>
            </a:pPr>
            <a:r>
              <a:rPr lang="en-US" sz="3000" b="1">
                <a:solidFill>
                  <a:srgbClr val="7E6B73"/>
                </a:solidFill>
                <a:latin typeface="Open Sans"/>
                <a:ea typeface="Open Sans"/>
                <a:cs typeface="Open Sans"/>
                <a:sym typeface="Open Sans"/>
              </a:rPr>
              <a:t>OSINERGMIN</a:t>
            </a:r>
            <a:endParaRPr/>
          </a:p>
        </p:txBody>
      </p:sp>
      <p:sp>
        <p:nvSpPr>
          <p:cNvPr id="123" name="Google Shape;123;p3"/>
          <p:cNvSpPr/>
          <p:nvPr/>
        </p:nvSpPr>
        <p:spPr>
          <a:xfrm>
            <a:off x="-25" y="8792700"/>
            <a:ext cx="18288000" cy="676200"/>
          </a:xfrm>
          <a:prstGeom prst="rect">
            <a:avLst/>
          </a:prstGeom>
          <a:solidFill>
            <a:srgbClr val="002060"/>
          </a:solidFill>
          <a:ln w="9525" cap="flat" cmpd="sng">
            <a:solidFill>
              <a:srgbClr val="002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p:cNvSpPr txBox="1"/>
          <p:nvPr/>
        </p:nvSpPr>
        <p:spPr>
          <a:xfrm>
            <a:off x="616054" y="619286"/>
            <a:ext cx="10445956" cy="756617"/>
          </a:xfrm>
          <a:prstGeom prst="rect">
            <a:avLst/>
          </a:prstGeom>
        </p:spPr>
        <p:txBody>
          <a:bodyPr wrap="square" lIns="0" tIns="0" rIns="0" bIns="0" rtlCol="0" anchor="t">
            <a:spAutoFit/>
          </a:bodyPr>
          <a:lstStyle/>
          <a:p>
            <a:pPr marL="0" marR="0" lvl="0" indent="0" algn="l" defTabSz="914400" rtl="0" eaLnBrk="1" fontAlgn="auto" latinLnBrk="0" hangingPunct="1">
              <a:lnSpc>
                <a:spcPts val="5880"/>
              </a:lnSpc>
              <a:spcBef>
                <a:spcPts val="0"/>
              </a:spcBef>
              <a:spcAft>
                <a:spcPts val="0"/>
              </a:spcAft>
              <a:buClrTx/>
              <a:buSzTx/>
              <a:buFontTx/>
              <a:buNone/>
              <a:tabLst/>
              <a:defRPr/>
            </a:pPr>
            <a:r>
              <a:rPr kumimoji="0" lang="en-US" sz="4200" b="0" i="0" u="none" strike="noStrike" kern="1200" cap="none" spc="0" normalizeH="0" baseline="0" noProof="0" dirty="0" smtClean="0">
                <a:ln>
                  <a:noFill/>
                </a:ln>
                <a:solidFill>
                  <a:srgbClr val="F8AC39"/>
                </a:solidFill>
                <a:effectLst/>
                <a:uLnTx/>
                <a:uFillTx/>
                <a:latin typeface="Open Sans"/>
                <a:ea typeface="+mn-ea"/>
                <a:cs typeface="+mn-cs"/>
              </a:rPr>
              <a:t>PROCESO</a:t>
            </a:r>
            <a:r>
              <a:rPr kumimoji="0" lang="en-US" sz="4200" b="0" i="0" u="none" strike="noStrike" kern="1200" cap="none" spc="0" normalizeH="0" noProof="0" dirty="0" smtClean="0">
                <a:ln>
                  <a:noFill/>
                </a:ln>
                <a:solidFill>
                  <a:srgbClr val="F8AC39"/>
                </a:solidFill>
                <a:effectLst/>
                <a:uLnTx/>
                <a:uFillTx/>
                <a:latin typeface="Open Sans"/>
                <a:ea typeface="+mn-ea"/>
                <a:cs typeface="+mn-cs"/>
              </a:rPr>
              <a:t> DE CARGA ETL EN SSIS </a:t>
            </a:r>
            <a:endParaRPr kumimoji="0" lang="en-US" sz="4200" b="0" i="0" u="none" strike="noStrike" kern="1200" cap="none" spc="0" normalizeH="0" baseline="0" noProof="0" dirty="0">
              <a:ln>
                <a:noFill/>
              </a:ln>
              <a:solidFill>
                <a:srgbClr val="F8AC39"/>
              </a:solidFill>
              <a:effectLst/>
              <a:uLnTx/>
              <a:uFillTx/>
              <a:latin typeface="Open Sans"/>
              <a:ea typeface="+mn-ea"/>
              <a:cs typeface="+mn-cs"/>
            </a:endParaRPr>
          </a:p>
        </p:txBody>
      </p:sp>
      <p:pic>
        <p:nvPicPr>
          <p:cNvPr id="3" name="2 Imagen"/>
          <p:cNvPicPr/>
          <p:nvPr/>
        </p:nvPicPr>
        <p:blipFill>
          <a:blip r:embed="rId2"/>
          <a:srcRect/>
          <a:stretch>
            <a:fillRect/>
          </a:stretch>
        </p:blipFill>
        <p:spPr bwMode="auto">
          <a:xfrm>
            <a:off x="671854" y="1636005"/>
            <a:ext cx="16701746" cy="8355488"/>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 Imagen" descr="dashboard.png"/>
          <p:cNvPicPr/>
          <p:nvPr/>
        </p:nvPicPr>
        <p:blipFill>
          <a:blip r:embed="rId2"/>
          <a:stretch>
            <a:fillRect/>
          </a:stretch>
        </p:blipFill>
        <p:spPr>
          <a:xfrm>
            <a:off x="2007219" y="1366026"/>
            <a:ext cx="14340470" cy="8408018"/>
          </a:xfrm>
          <a:prstGeom prst="rect">
            <a:avLst/>
          </a:prstGeom>
        </p:spPr>
      </p:pic>
      <p:sp>
        <p:nvSpPr>
          <p:cNvPr id="3" name="TextBox 6"/>
          <p:cNvSpPr txBox="1"/>
          <p:nvPr/>
        </p:nvSpPr>
        <p:spPr>
          <a:xfrm>
            <a:off x="571449" y="686193"/>
            <a:ext cx="7212101" cy="756617"/>
          </a:xfrm>
          <a:prstGeom prst="rect">
            <a:avLst/>
          </a:prstGeom>
        </p:spPr>
        <p:txBody>
          <a:bodyPr wrap="square" lIns="0" tIns="0" rIns="0" bIns="0" rtlCol="0" anchor="t">
            <a:spAutoFit/>
          </a:bodyPr>
          <a:lstStyle/>
          <a:p>
            <a:pPr marL="0" marR="0" lvl="0" indent="0" algn="l" defTabSz="914400" rtl="0" eaLnBrk="1" fontAlgn="auto" latinLnBrk="0" hangingPunct="1">
              <a:lnSpc>
                <a:spcPts val="5880"/>
              </a:lnSpc>
              <a:spcBef>
                <a:spcPts val="0"/>
              </a:spcBef>
              <a:spcAft>
                <a:spcPts val="0"/>
              </a:spcAft>
              <a:buClrTx/>
              <a:buSzTx/>
              <a:buFontTx/>
              <a:buNone/>
              <a:tabLst/>
              <a:defRPr/>
            </a:pPr>
            <a:r>
              <a:rPr kumimoji="0" lang="en-US" sz="4200" b="0" i="0" u="none" strike="noStrike" kern="1200" cap="none" spc="0" normalizeH="0" baseline="0" noProof="0" dirty="0" smtClean="0">
                <a:ln>
                  <a:noFill/>
                </a:ln>
                <a:solidFill>
                  <a:srgbClr val="F8AC39"/>
                </a:solidFill>
                <a:effectLst/>
                <a:uLnTx/>
                <a:uFillTx/>
                <a:latin typeface="Open Sans"/>
                <a:ea typeface="+mn-ea"/>
                <a:cs typeface="+mn-cs"/>
              </a:rPr>
              <a:t>REPORTES EN POWER BI </a:t>
            </a:r>
            <a:endParaRPr kumimoji="0" lang="en-US" sz="4200" b="0" i="0" u="none" strike="noStrike" kern="1200" cap="none" spc="0" normalizeH="0" baseline="0" noProof="0" dirty="0">
              <a:ln>
                <a:noFill/>
              </a:ln>
              <a:solidFill>
                <a:srgbClr val="F8AC39"/>
              </a:solidFill>
              <a:effectLst/>
              <a:uLnTx/>
              <a:uFillTx/>
              <a:latin typeface="Open Sans"/>
              <a:ea typeface="+mn-ea"/>
              <a:cs typeface="+mn-c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p:cNvSpPr txBox="1"/>
          <p:nvPr/>
        </p:nvSpPr>
        <p:spPr>
          <a:xfrm>
            <a:off x="593752" y="351657"/>
            <a:ext cx="7212101" cy="706540"/>
          </a:xfrm>
          <a:prstGeom prst="rect">
            <a:avLst/>
          </a:prstGeom>
        </p:spPr>
        <p:txBody>
          <a:bodyPr wrap="square" lIns="0" tIns="0" rIns="0" bIns="0" rtlCol="0" anchor="t">
            <a:spAutoFit/>
          </a:bodyPr>
          <a:lstStyle/>
          <a:p>
            <a:pPr marL="0" marR="0" lvl="0" indent="0" algn="l" defTabSz="914400" rtl="0" eaLnBrk="1" fontAlgn="auto" latinLnBrk="0" hangingPunct="1">
              <a:lnSpc>
                <a:spcPts val="5880"/>
              </a:lnSpc>
              <a:spcBef>
                <a:spcPts val="0"/>
              </a:spcBef>
              <a:spcAft>
                <a:spcPts val="0"/>
              </a:spcAft>
              <a:buClrTx/>
              <a:buSzTx/>
              <a:buFontTx/>
              <a:buNone/>
              <a:tabLst/>
              <a:defRPr/>
            </a:pPr>
            <a:r>
              <a:rPr kumimoji="0" lang="en-US" sz="4200" b="0" i="0" u="none" strike="noStrike" kern="1200" cap="none" spc="0" normalizeH="0" baseline="0" noProof="0" dirty="0" smtClean="0">
                <a:ln>
                  <a:noFill/>
                </a:ln>
                <a:solidFill>
                  <a:srgbClr val="F8AC39"/>
                </a:solidFill>
                <a:effectLst/>
                <a:uLnTx/>
                <a:uFillTx/>
                <a:latin typeface="Open Sans"/>
                <a:ea typeface="+mn-ea"/>
                <a:cs typeface="+mn-cs"/>
              </a:rPr>
              <a:t>CONCLUSIONES</a:t>
            </a:r>
            <a:endParaRPr kumimoji="0" lang="en-US" sz="4200" b="0" i="0" u="none" strike="noStrike" kern="1200" cap="none" spc="0" normalizeH="0" baseline="0" noProof="0" dirty="0">
              <a:ln>
                <a:noFill/>
              </a:ln>
              <a:solidFill>
                <a:srgbClr val="F8AC39"/>
              </a:solidFill>
              <a:effectLst/>
              <a:uLnTx/>
              <a:uFillTx/>
              <a:latin typeface="Open Sans"/>
              <a:ea typeface="+mn-ea"/>
              <a:cs typeface="+mn-cs"/>
            </a:endParaRPr>
          </a:p>
        </p:txBody>
      </p:sp>
      <p:sp>
        <p:nvSpPr>
          <p:cNvPr id="3" name="TextBox 5"/>
          <p:cNvSpPr txBox="1"/>
          <p:nvPr/>
        </p:nvSpPr>
        <p:spPr>
          <a:xfrm>
            <a:off x="1092820" y="1843881"/>
            <a:ext cx="15823523" cy="5601533"/>
          </a:xfrm>
          <a:prstGeom prst="rect">
            <a:avLst/>
          </a:prstGeom>
        </p:spPr>
        <p:txBody>
          <a:bodyPr wrap="square" lIns="0" tIns="0" rIns="0" bIns="0" rtlCol="0" anchor="t">
            <a:spAutoFit/>
          </a:bodyPr>
          <a:lstStyle/>
          <a:p>
            <a:pPr lvl="0" algn="just"/>
            <a:r>
              <a:rPr lang="es-PE" sz="2800" kern="1200" dirty="0" smtClean="0">
                <a:solidFill>
                  <a:srgbClr val="7E6B73"/>
                </a:solidFill>
                <a:latin typeface="Open Sans"/>
                <a:ea typeface="+mn-ea"/>
                <a:cs typeface="+mn-cs"/>
              </a:rPr>
              <a:t>A </a:t>
            </a:r>
            <a:r>
              <a:rPr lang="es-PE" sz="2800" kern="1200" dirty="0" smtClean="0">
                <a:solidFill>
                  <a:srgbClr val="7E6B73"/>
                </a:solidFill>
                <a:latin typeface="Open Sans"/>
                <a:ea typeface="+mn-ea"/>
                <a:cs typeface="+mn-cs"/>
              </a:rPr>
              <a:t>raíz de lo estudiado se concluye </a:t>
            </a:r>
            <a:r>
              <a:rPr lang="es-PE" sz="2800" kern="1200" dirty="0" smtClean="0">
                <a:solidFill>
                  <a:srgbClr val="7E6B73"/>
                </a:solidFill>
                <a:latin typeface="Open Sans"/>
                <a:ea typeface="+mn-ea"/>
                <a:cs typeface="+mn-cs"/>
              </a:rPr>
              <a:t>:</a:t>
            </a:r>
          </a:p>
          <a:p>
            <a:pPr lvl="0" algn="just">
              <a:buFont typeface="Arial" pitchFamily="34" charset="0"/>
              <a:buChar char="•"/>
            </a:pPr>
            <a:endParaRPr lang="es-PE" sz="2800" kern="1200" dirty="0" smtClean="0">
              <a:solidFill>
                <a:srgbClr val="7E6B73"/>
              </a:solidFill>
              <a:latin typeface="Open Sans"/>
              <a:ea typeface="+mn-ea"/>
              <a:cs typeface="+mn-cs"/>
            </a:endParaRPr>
          </a:p>
          <a:p>
            <a:pPr lvl="0" algn="just">
              <a:buFont typeface="Arial" pitchFamily="34" charset="0"/>
              <a:buChar char="•"/>
            </a:pPr>
            <a:r>
              <a:rPr lang="es-ES" sz="2800" kern="1200" dirty="0" smtClean="0">
                <a:solidFill>
                  <a:srgbClr val="7E6B73"/>
                </a:solidFill>
                <a:latin typeface="Open Sans"/>
                <a:ea typeface="+mn-ea"/>
                <a:cs typeface="+mn-cs"/>
              </a:rPr>
              <a:t>Este sistema de mucha utilidad a los usuarios de la supervisión porque responde a la necesidad de monitorear y generación de reportes de la supervisión de energía eléctrica.</a:t>
            </a:r>
          </a:p>
          <a:p>
            <a:pPr lvl="0" algn="just">
              <a:buFont typeface="Arial" pitchFamily="34" charset="0"/>
              <a:buChar char="•"/>
            </a:pPr>
            <a:endParaRPr lang="es-ES" sz="2800" kern="1200" dirty="0" smtClean="0">
              <a:solidFill>
                <a:srgbClr val="7E6B73"/>
              </a:solidFill>
              <a:latin typeface="Open Sans"/>
              <a:ea typeface="+mn-ea"/>
              <a:cs typeface="+mn-cs"/>
            </a:endParaRPr>
          </a:p>
          <a:p>
            <a:pPr lvl="0" algn="just">
              <a:buFont typeface="Arial" pitchFamily="34" charset="0"/>
              <a:buChar char="•"/>
            </a:pPr>
            <a:r>
              <a:rPr lang="es-PE" sz="2800" kern="1200" dirty="0" smtClean="0">
                <a:solidFill>
                  <a:srgbClr val="7E6B73"/>
                </a:solidFill>
                <a:latin typeface="Open Sans"/>
                <a:ea typeface="+mn-ea"/>
                <a:cs typeface="+mn-cs"/>
              </a:rPr>
              <a:t>Por medio de la implementación del </a:t>
            </a:r>
            <a:r>
              <a:rPr lang="es-PE" sz="2800" kern="1200" dirty="0" err="1" smtClean="0">
                <a:solidFill>
                  <a:srgbClr val="7E6B73"/>
                </a:solidFill>
                <a:latin typeface="Open Sans"/>
                <a:ea typeface="+mn-ea"/>
                <a:cs typeface="+mn-cs"/>
              </a:rPr>
              <a:t>datamart</a:t>
            </a:r>
            <a:r>
              <a:rPr lang="es-PE" sz="2800" kern="1200" dirty="0" smtClean="0">
                <a:solidFill>
                  <a:srgbClr val="7E6B73"/>
                </a:solidFill>
                <a:latin typeface="Open Sans"/>
                <a:ea typeface="+mn-ea"/>
                <a:cs typeface="+mn-cs"/>
              </a:rPr>
              <a:t>, la eficiencia en consultar grandes volúmenes de datos y la reducción de horas/hombre en la elaboración de reportes gráficos permitieron mejorar la toma de decisiones para el control de la demanda </a:t>
            </a:r>
            <a:r>
              <a:rPr lang="es-PE" sz="2800" kern="1200" dirty="0" smtClean="0">
                <a:solidFill>
                  <a:srgbClr val="7E6B73"/>
                </a:solidFill>
                <a:latin typeface="Open Sans"/>
                <a:ea typeface="+mn-ea"/>
                <a:cs typeface="+mn-cs"/>
              </a:rPr>
              <a:t>eléctrica.</a:t>
            </a:r>
          </a:p>
          <a:p>
            <a:pPr lvl="0" algn="just">
              <a:buFont typeface="Arial" pitchFamily="34" charset="0"/>
              <a:buChar char="•"/>
            </a:pPr>
            <a:endParaRPr lang="es-ES" sz="2800" kern="1200" dirty="0" smtClean="0">
              <a:solidFill>
                <a:srgbClr val="7E6B73"/>
              </a:solidFill>
              <a:latin typeface="Open Sans"/>
              <a:ea typeface="+mn-ea"/>
              <a:cs typeface="+mn-cs"/>
            </a:endParaRPr>
          </a:p>
          <a:p>
            <a:pPr algn="just">
              <a:buFont typeface="Arial" pitchFamily="34" charset="0"/>
              <a:buChar char="•"/>
            </a:pPr>
            <a:r>
              <a:rPr lang="es-PE" sz="2800" kern="1200" dirty="0" smtClean="0">
                <a:solidFill>
                  <a:srgbClr val="7E6B73"/>
                </a:solidFill>
                <a:latin typeface="Open Sans"/>
                <a:ea typeface="+mn-ea"/>
                <a:cs typeface="+mn-cs"/>
              </a:rPr>
              <a:t>Mediante </a:t>
            </a:r>
            <a:r>
              <a:rPr lang="es-PE" sz="2800" kern="1200" dirty="0" smtClean="0">
                <a:solidFill>
                  <a:srgbClr val="7E6B73"/>
                </a:solidFill>
                <a:latin typeface="Open Sans"/>
                <a:ea typeface="+mn-ea"/>
                <a:cs typeface="+mn-cs"/>
              </a:rPr>
              <a:t>la implementación del </a:t>
            </a:r>
            <a:r>
              <a:rPr lang="es-PE" sz="2800" kern="1200" dirty="0" err="1" smtClean="0">
                <a:solidFill>
                  <a:srgbClr val="7E6B73"/>
                </a:solidFill>
                <a:latin typeface="Open Sans"/>
                <a:ea typeface="+mn-ea"/>
                <a:cs typeface="+mn-cs"/>
              </a:rPr>
              <a:t>datamart</a:t>
            </a:r>
            <a:r>
              <a:rPr lang="es-PE" sz="2800" kern="1200" dirty="0" smtClean="0">
                <a:solidFill>
                  <a:srgbClr val="7E6B73"/>
                </a:solidFill>
                <a:latin typeface="Open Sans"/>
                <a:ea typeface="+mn-ea"/>
                <a:cs typeface="+mn-cs"/>
              </a:rPr>
              <a:t> se mejoró notablemente la disponibilidad de información, permitiendo recuperar la cantidad de datos necesarios para el análisis de la demanda eléctrica. </a:t>
            </a:r>
          </a:p>
          <a:p>
            <a:pPr lvl="0" algn="just"/>
            <a:endParaRPr lang="es-PE" sz="2800" kern="1200" dirty="0" smtClean="0">
              <a:solidFill>
                <a:srgbClr val="7E6B73"/>
              </a:solidFill>
              <a:latin typeface="Open Sans"/>
              <a:ea typeface="+mn-ea"/>
              <a:cs typeface="+mn-c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p:cNvSpPr txBox="1"/>
          <p:nvPr/>
        </p:nvSpPr>
        <p:spPr>
          <a:xfrm>
            <a:off x="593752" y="351657"/>
            <a:ext cx="7212101" cy="706540"/>
          </a:xfrm>
          <a:prstGeom prst="rect">
            <a:avLst/>
          </a:prstGeom>
        </p:spPr>
        <p:txBody>
          <a:bodyPr wrap="square" lIns="0" tIns="0" rIns="0" bIns="0" rtlCol="0" anchor="t">
            <a:spAutoFit/>
          </a:bodyPr>
          <a:lstStyle/>
          <a:p>
            <a:pPr marL="0" marR="0" lvl="0" indent="0" algn="l" defTabSz="914400" rtl="0" eaLnBrk="1" fontAlgn="auto" latinLnBrk="0" hangingPunct="1">
              <a:lnSpc>
                <a:spcPts val="5880"/>
              </a:lnSpc>
              <a:spcBef>
                <a:spcPts val="0"/>
              </a:spcBef>
              <a:spcAft>
                <a:spcPts val="0"/>
              </a:spcAft>
              <a:buClrTx/>
              <a:buSzTx/>
              <a:buFontTx/>
              <a:buNone/>
              <a:tabLst/>
              <a:defRPr/>
            </a:pPr>
            <a:r>
              <a:rPr kumimoji="0" lang="en-US" sz="4200" b="0" i="0" u="none" strike="noStrike" kern="1200" cap="none" spc="0" normalizeH="0" baseline="0" noProof="0" dirty="0" smtClean="0">
                <a:ln>
                  <a:noFill/>
                </a:ln>
                <a:solidFill>
                  <a:srgbClr val="F8AC39"/>
                </a:solidFill>
                <a:effectLst/>
                <a:uLnTx/>
                <a:uFillTx/>
                <a:latin typeface="Open Sans"/>
                <a:ea typeface="+mn-ea"/>
                <a:cs typeface="+mn-cs"/>
              </a:rPr>
              <a:t>RECOMENDACIONES</a:t>
            </a:r>
            <a:endParaRPr kumimoji="0" lang="en-US" sz="4200" b="0" i="0" u="none" strike="noStrike" kern="1200" cap="none" spc="0" normalizeH="0" baseline="0" noProof="0" dirty="0">
              <a:ln>
                <a:noFill/>
              </a:ln>
              <a:solidFill>
                <a:srgbClr val="F8AC39"/>
              </a:solidFill>
              <a:effectLst/>
              <a:uLnTx/>
              <a:uFillTx/>
              <a:latin typeface="Open Sans"/>
              <a:ea typeface="+mn-ea"/>
              <a:cs typeface="+mn-cs"/>
            </a:endParaRPr>
          </a:p>
        </p:txBody>
      </p:sp>
      <p:sp>
        <p:nvSpPr>
          <p:cNvPr id="3" name="TextBox 5"/>
          <p:cNvSpPr txBox="1"/>
          <p:nvPr/>
        </p:nvSpPr>
        <p:spPr>
          <a:xfrm>
            <a:off x="713677" y="1464739"/>
            <a:ext cx="15488987" cy="4739759"/>
          </a:xfrm>
          <a:prstGeom prst="rect">
            <a:avLst/>
          </a:prstGeom>
        </p:spPr>
        <p:txBody>
          <a:bodyPr wrap="square" lIns="0" tIns="0" rIns="0" bIns="0" rtlCol="0" anchor="t">
            <a:spAutoFit/>
          </a:bodyPr>
          <a:lstStyle/>
          <a:p>
            <a:pPr lvl="0" algn="just"/>
            <a:r>
              <a:rPr lang="es-PE" sz="2800" kern="1200" dirty="0" smtClean="0">
                <a:solidFill>
                  <a:srgbClr val="7E6B73"/>
                </a:solidFill>
                <a:latin typeface="Open Sans"/>
                <a:ea typeface="+mn-ea"/>
                <a:cs typeface="+mn-cs"/>
              </a:rPr>
              <a:t>A </a:t>
            </a:r>
            <a:r>
              <a:rPr lang="es-PE" sz="2800" kern="1200" dirty="0" smtClean="0">
                <a:solidFill>
                  <a:srgbClr val="7E6B73"/>
                </a:solidFill>
                <a:latin typeface="Open Sans"/>
                <a:ea typeface="+mn-ea"/>
                <a:cs typeface="+mn-cs"/>
              </a:rPr>
              <a:t>raíz de lo estudiado se </a:t>
            </a:r>
            <a:r>
              <a:rPr lang="es-PE" sz="2800" kern="1200" dirty="0" smtClean="0">
                <a:solidFill>
                  <a:srgbClr val="7E6B73"/>
                </a:solidFill>
                <a:latin typeface="Open Sans"/>
                <a:ea typeface="+mn-ea"/>
                <a:cs typeface="+mn-cs"/>
              </a:rPr>
              <a:t>recomienda :</a:t>
            </a:r>
          </a:p>
          <a:p>
            <a:pPr lvl="0" algn="just"/>
            <a:endParaRPr lang="es-PE" sz="2800" kern="1200" dirty="0" smtClean="0">
              <a:solidFill>
                <a:srgbClr val="7E6B73"/>
              </a:solidFill>
              <a:latin typeface="Open Sans"/>
              <a:ea typeface="+mn-ea"/>
              <a:cs typeface="+mn-cs"/>
            </a:endParaRPr>
          </a:p>
          <a:p>
            <a:pPr lvl="0" algn="just"/>
            <a:endParaRPr lang="es-PE" sz="2800" kern="1200" dirty="0" smtClean="0">
              <a:solidFill>
                <a:srgbClr val="7E6B73"/>
              </a:solidFill>
              <a:latin typeface="Open Sans"/>
              <a:ea typeface="+mn-ea"/>
              <a:cs typeface="+mn-cs"/>
            </a:endParaRPr>
          </a:p>
          <a:p>
            <a:pPr lvl="0" algn="just">
              <a:buFont typeface="Arial" pitchFamily="34" charset="0"/>
              <a:buChar char="•"/>
            </a:pPr>
            <a:r>
              <a:rPr lang="es-PE" sz="2800" kern="1200" dirty="0" smtClean="0">
                <a:solidFill>
                  <a:srgbClr val="7E6B73"/>
                </a:solidFill>
                <a:latin typeface="Open Sans"/>
                <a:ea typeface="+mn-ea"/>
                <a:cs typeface="+mn-cs"/>
              </a:rPr>
              <a:t>La </a:t>
            </a:r>
            <a:r>
              <a:rPr lang="es-PE" sz="2800" kern="1200" dirty="0" smtClean="0">
                <a:solidFill>
                  <a:srgbClr val="7E6B73"/>
                </a:solidFill>
                <a:latin typeface="Open Sans"/>
                <a:ea typeface="+mn-ea"/>
                <a:cs typeface="+mn-cs"/>
              </a:rPr>
              <a:t>implementación de un sistema de monitoreo del servicio eléctrico pasa por integrar </a:t>
            </a:r>
            <a:r>
              <a:rPr lang="es-PE" sz="2800" kern="1200" dirty="0" err="1" smtClean="0">
                <a:solidFill>
                  <a:srgbClr val="7E6B73"/>
                </a:solidFill>
                <a:latin typeface="Open Sans"/>
                <a:ea typeface="+mn-ea"/>
                <a:cs typeface="+mn-cs"/>
              </a:rPr>
              <a:t>datamarts</a:t>
            </a:r>
            <a:r>
              <a:rPr lang="es-PE" sz="2800" kern="1200" dirty="0" smtClean="0">
                <a:solidFill>
                  <a:srgbClr val="7E6B73"/>
                </a:solidFill>
                <a:latin typeface="Open Sans"/>
                <a:ea typeface="+mn-ea"/>
                <a:cs typeface="+mn-cs"/>
              </a:rPr>
              <a:t> de las base de datos existentes. Los datos más relevantes de la central de información de los datos de NTCSE se deben almacenar en un </a:t>
            </a:r>
            <a:r>
              <a:rPr lang="es-PE" sz="2800" kern="1200" dirty="0" err="1" smtClean="0">
                <a:solidFill>
                  <a:srgbClr val="7E6B73"/>
                </a:solidFill>
                <a:latin typeface="Open Sans"/>
                <a:ea typeface="+mn-ea"/>
                <a:cs typeface="+mn-cs"/>
              </a:rPr>
              <a:t>datamart</a:t>
            </a:r>
            <a:r>
              <a:rPr lang="es-PE" sz="2800" kern="1200" dirty="0" smtClean="0">
                <a:solidFill>
                  <a:srgbClr val="7E6B73"/>
                </a:solidFill>
                <a:latin typeface="Open Sans"/>
                <a:ea typeface="+mn-ea"/>
                <a:cs typeface="+mn-cs"/>
              </a:rPr>
              <a:t> para homogenizar y crear, de esta forma, una </a:t>
            </a:r>
            <a:r>
              <a:rPr lang="es-PE" sz="2800" kern="1200" dirty="0" err="1" smtClean="0">
                <a:solidFill>
                  <a:srgbClr val="7E6B73"/>
                </a:solidFill>
                <a:latin typeface="Open Sans"/>
                <a:ea typeface="+mn-ea"/>
                <a:cs typeface="+mn-cs"/>
              </a:rPr>
              <a:t>datawarehouse</a:t>
            </a:r>
            <a:r>
              <a:rPr lang="es-PE" sz="2800" kern="1200" dirty="0" smtClean="0">
                <a:solidFill>
                  <a:srgbClr val="7E6B73"/>
                </a:solidFill>
                <a:latin typeface="Open Sans"/>
                <a:ea typeface="+mn-ea"/>
                <a:cs typeface="+mn-cs"/>
              </a:rPr>
              <a:t> que permita una mejor explotación de los datos y que además, permita generar reportes visuales con mayor contenido.</a:t>
            </a:r>
          </a:p>
          <a:p>
            <a:pPr algn="just"/>
            <a:r>
              <a:rPr lang="es-PE" sz="2800" kern="1200" dirty="0" smtClean="0">
                <a:solidFill>
                  <a:srgbClr val="7E6B73"/>
                </a:solidFill>
                <a:latin typeface="Open Sans"/>
                <a:ea typeface="+mn-ea"/>
                <a:cs typeface="+mn-cs"/>
              </a:rPr>
              <a:t> </a:t>
            </a:r>
          </a:p>
          <a:p>
            <a:pPr lvl="0" algn="just">
              <a:buFont typeface="Arial" pitchFamily="34" charset="0"/>
              <a:buChar char="•"/>
            </a:pPr>
            <a:r>
              <a:rPr lang="es-PE" sz="2800" kern="1200" dirty="0" smtClean="0">
                <a:solidFill>
                  <a:srgbClr val="7E6B73"/>
                </a:solidFill>
                <a:latin typeface="Open Sans"/>
                <a:ea typeface="+mn-ea"/>
                <a:cs typeface="+mn-cs"/>
              </a:rPr>
              <a:t>Actualizar cada semana la </a:t>
            </a:r>
            <a:r>
              <a:rPr lang="es-PE" sz="2800" b="1" kern="1200" dirty="0" err="1" smtClean="0">
                <a:solidFill>
                  <a:srgbClr val="7E6B73"/>
                </a:solidFill>
                <a:latin typeface="Open Sans"/>
                <a:ea typeface="+mn-ea"/>
                <a:cs typeface="+mn-cs"/>
              </a:rPr>
              <a:t>datawarehouse</a:t>
            </a:r>
            <a:r>
              <a:rPr lang="es-PE" sz="2800" b="1" kern="1200" dirty="0" smtClean="0">
                <a:solidFill>
                  <a:srgbClr val="7E6B73"/>
                </a:solidFill>
                <a:latin typeface="Open Sans"/>
                <a:ea typeface="+mn-ea"/>
                <a:cs typeface="+mn-cs"/>
              </a:rPr>
              <a:t> ( conjunto de </a:t>
            </a:r>
            <a:r>
              <a:rPr lang="es-PE" sz="2800" b="1" kern="1200" dirty="0" err="1" smtClean="0">
                <a:solidFill>
                  <a:srgbClr val="7E6B73"/>
                </a:solidFill>
                <a:latin typeface="Open Sans"/>
                <a:ea typeface="+mn-ea"/>
                <a:cs typeface="+mn-cs"/>
              </a:rPr>
              <a:t>datamarts</a:t>
            </a:r>
            <a:r>
              <a:rPr lang="es-PE" sz="2800" b="1" kern="1200" dirty="0" smtClean="0">
                <a:solidFill>
                  <a:srgbClr val="7E6B73"/>
                </a:solidFill>
                <a:latin typeface="Open Sans"/>
                <a:ea typeface="+mn-ea"/>
                <a:cs typeface="+mn-cs"/>
              </a:rPr>
              <a:t>)</a:t>
            </a:r>
            <a:r>
              <a:rPr lang="es-PE" sz="2800" kern="1200" dirty="0" smtClean="0">
                <a:solidFill>
                  <a:srgbClr val="7E6B73"/>
                </a:solidFill>
                <a:latin typeface="Open Sans"/>
                <a:ea typeface="+mn-ea"/>
                <a:cs typeface="+mn-cs"/>
              </a:rPr>
              <a:t> con </a:t>
            </a:r>
            <a:r>
              <a:rPr lang="es-PE" sz="2800" kern="1200" dirty="0" smtClean="0">
                <a:solidFill>
                  <a:srgbClr val="7E6B73"/>
                </a:solidFill>
                <a:latin typeface="Open Sans"/>
                <a:ea typeface="+mn-ea"/>
                <a:cs typeface="+mn-cs"/>
              </a:rPr>
              <a:t>la finalidad de que el usuario final pueda acceder a la información más reciente </a:t>
            </a:r>
            <a:r>
              <a:rPr lang="es-PE" sz="2800" kern="1200" dirty="0" smtClean="0">
                <a:solidFill>
                  <a:srgbClr val="7E6B73"/>
                </a:solidFill>
                <a:latin typeface="Open Sans"/>
                <a:ea typeface="+mn-ea"/>
                <a:cs typeface="+mn-cs"/>
              </a:rPr>
              <a:t>posible.</a:t>
            </a:r>
            <a:endParaRPr lang="es-PE" sz="2800" kern="1200" dirty="0" smtClean="0">
              <a:solidFill>
                <a:srgbClr val="7E6B73"/>
              </a:solidFill>
              <a:latin typeface="Open Sans"/>
              <a:ea typeface="+mn-ea"/>
              <a:cs typeface="+mn-c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8F7F0"/>
        </a:solidFill>
        <a:effectLst/>
      </p:bgPr>
    </p:bg>
    <p:spTree>
      <p:nvGrpSpPr>
        <p:cNvPr id="1" name=""/>
        <p:cNvGrpSpPr/>
        <p:nvPr/>
      </p:nvGrpSpPr>
      <p:grpSpPr>
        <a:xfrm>
          <a:off x="0" y="0"/>
          <a:ext cx="0" cy="0"/>
          <a:chOff x="0" y="0"/>
          <a:chExt cx="0" cy="0"/>
        </a:xfrm>
      </p:grpSpPr>
      <p:sp>
        <p:nvSpPr>
          <p:cNvPr id="2" name="AutoShape 2"/>
          <p:cNvSpPr/>
          <p:nvPr/>
        </p:nvSpPr>
        <p:spPr>
          <a:xfrm>
            <a:off x="-400050" y="463989"/>
            <a:ext cx="19202400" cy="101600"/>
          </a:xfrm>
          <a:prstGeom prst="rect">
            <a:avLst/>
          </a:prstGeom>
          <a:solidFill>
            <a:srgbClr val="F8AC39"/>
          </a:solidFill>
        </p:spPr>
      </p:sp>
      <p:sp>
        <p:nvSpPr>
          <p:cNvPr id="3" name="AutoShape 3"/>
          <p:cNvSpPr/>
          <p:nvPr/>
        </p:nvSpPr>
        <p:spPr>
          <a:xfrm>
            <a:off x="-292100" y="8793207"/>
            <a:ext cx="18986500" cy="1803400"/>
          </a:xfrm>
          <a:prstGeom prst="rect">
            <a:avLst/>
          </a:prstGeom>
          <a:solidFill>
            <a:srgbClr val="F8AC39"/>
          </a:solidFill>
        </p:spPr>
      </p:sp>
      <p:pic>
        <p:nvPicPr>
          <p:cNvPr id="4" name="Picture 4"/>
          <p:cNvPicPr>
            <a:picLocks noChangeAspect="1"/>
          </p:cNvPicPr>
          <p:nvPr/>
        </p:nvPicPr>
        <p:blipFill>
          <a:blip r:embed="rId2"/>
          <a:srcRect/>
          <a:stretch>
            <a:fillRect/>
          </a:stretch>
        </p:blipFill>
        <p:spPr>
          <a:xfrm>
            <a:off x="547757" y="2525903"/>
            <a:ext cx="7637973" cy="5235194"/>
          </a:xfrm>
          <a:prstGeom prst="rect">
            <a:avLst/>
          </a:prstGeom>
        </p:spPr>
      </p:pic>
      <p:sp>
        <p:nvSpPr>
          <p:cNvPr id="5" name="TextBox 5"/>
          <p:cNvSpPr txBox="1"/>
          <p:nvPr/>
        </p:nvSpPr>
        <p:spPr>
          <a:xfrm>
            <a:off x="9144000" y="2713398"/>
            <a:ext cx="9804748" cy="2847061"/>
          </a:xfrm>
          <a:prstGeom prst="rect">
            <a:avLst/>
          </a:prstGeom>
        </p:spPr>
        <p:txBody>
          <a:bodyPr wrap="square" lIns="0" tIns="0" rIns="0" bIns="0" rtlCol="0" anchor="t">
            <a:spAutoFit/>
          </a:bodyPr>
          <a:lstStyle/>
          <a:p>
            <a:pPr marL="0" marR="0" lvl="0" indent="0" algn="l" defTabSz="914400" rtl="0" eaLnBrk="1" fontAlgn="auto" latinLnBrk="0" hangingPunct="1">
              <a:lnSpc>
                <a:spcPts val="4480"/>
              </a:lnSpc>
              <a:spcBef>
                <a:spcPct val="0"/>
              </a:spcBef>
              <a:spcAft>
                <a:spcPts val="0"/>
              </a:spcAft>
              <a:buClrTx/>
              <a:buSzTx/>
              <a:buFontTx/>
              <a:buNone/>
              <a:tabLst/>
              <a:defRPr/>
            </a:pPr>
            <a:endParaRPr kumimoji="0" sz="2600" b="0" i="0" u="none" strike="noStrike" kern="1200" cap="none" spc="0" normalizeH="0" baseline="0" noProof="0" dirty="0">
              <a:ln>
                <a:noFill/>
              </a:ln>
              <a:solidFill>
                <a:prstClr val="black"/>
              </a:solidFill>
              <a:effectLst/>
              <a:uLnTx/>
              <a:uFillTx/>
              <a:latin typeface="Calibri"/>
              <a:ea typeface="+mn-ea"/>
              <a:cs typeface="+mn-cs"/>
            </a:endParaRPr>
          </a:p>
          <a:p>
            <a:pPr marL="690880" marR="0" lvl="1" indent="-345440" algn="l" defTabSz="914400" rtl="0" eaLnBrk="1" fontAlgn="auto" latinLnBrk="0" hangingPunct="1">
              <a:lnSpc>
                <a:spcPts val="4480"/>
              </a:lnSpc>
              <a:spcBef>
                <a:spcPts val="0"/>
              </a:spcBef>
              <a:spcAft>
                <a:spcPts val="0"/>
              </a:spcAft>
              <a:buClrTx/>
              <a:buSzTx/>
              <a:buFont typeface="Arial"/>
              <a:buChar char="•"/>
              <a:tabLst/>
              <a:defRPr/>
            </a:pPr>
            <a:r>
              <a:rPr kumimoji="0" lang="en-US" sz="2600" b="0" i="0" u="none" strike="noStrike" kern="1200" cap="none" spc="0" normalizeH="0" baseline="0" noProof="0" dirty="0">
                <a:ln>
                  <a:noFill/>
                </a:ln>
                <a:solidFill>
                  <a:srgbClr val="000000"/>
                </a:solidFill>
                <a:effectLst/>
                <a:uLnTx/>
                <a:uFillTx/>
                <a:latin typeface="Open Sans"/>
                <a:ea typeface="+mn-ea"/>
                <a:cs typeface="+mn-cs"/>
              </a:rPr>
              <a:t>RAÚL MARCELO ARMAS BENAVIDES 15170111</a:t>
            </a:r>
          </a:p>
          <a:p>
            <a:pPr marL="690880" marR="0" lvl="1" indent="-345440" algn="l" defTabSz="914400" rtl="0" eaLnBrk="1" fontAlgn="auto" latinLnBrk="0" hangingPunct="1">
              <a:lnSpc>
                <a:spcPts val="4480"/>
              </a:lnSpc>
              <a:spcBef>
                <a:spcPts val="0"/>
              </a:spcBef>
              <a:spcAft>
                <a:spcPts val="0"/>
              </a:spcAft>
              <a:buClrTx/>
              <a:buSzTx/>
              <a:buFont typeface="Arial"/>
              <a:buChar char="•"/>
              <a:tabLst/>
              <a:defRPr/>
            </a:pPr>
            <a:r>
              <a:rPr kumimoji="0" lang="en-US" sz="2600" b="0" i="0" u="none" strike="noStrike" kern="1200" cap="none" spc="0" normalizeH="0" baseline="0" noProof="0" dirty="0">
                <a:ln>
                  <a:noFill/>
                </a:ln>
                <a:solidFill>
                  <a:srgbClr val="000000"/>
                </a:solidFill>
                <a:effectLst/>
                <a:uLnTx/>
                <a:uFillTx/>
                <a:latin typeface="Open Sans"/>
                <a:ea typeface="+mn-ea"/>
                <a:cs typeface="+mn-cs"/>
              </a:rPr>
              <a:t>ELIETE MARIEL BAZÁN PANANA 15170204</a:t>
            </a:r>
          </a:p>
          <a:p>
            <a:pPr marL="690880" marR="0" lvl="1" indent="-345440" algn="l" defTabSz="914400" rtl="0" eaLnBrk="1" fontAlgn="auto" latinLnBrk="0" hangingPunct="1">
              <a:lnSpc>
                <a:spcPts val="4480"/>
              </a:lnSpc>
              <a:spcBef>
                <a:spcPts val="0"/>
              </a:spcBef>
              <a:spcAft>
                <a:spcPts val="0"/>
              </a:spcAft>
              <a:buClrTx/>
              <a:buSzTx/>
              <a:buFont typeface="Arial"/>
              <a:buChar char="•"/>
              <a:tabLst/>
              <a:defRPr/>
            </a:pPr>
            <a:r>
              <a:rPr kumimoji="0" lang="en-US" sz="2600" b="0" i="0" u="none" strike="noStrike" kern="1200" cap="none" spc="0" normalizeH="0" baseline="0" noProof="0" dirty="0">
                <a:ln>
                  <a:noFill/>
                </a:ln>
                <a:solidFill>
                  <a:srgbClr val="000000"/>
                </a:solidFill>
                <a:effectLst/>
                <a:uLnTx/>
                <a:uFillTx/>
                <a:latin typeface="Open Sans"/>
                <a:ea typeface="+mn-ea"/>
                <a:cs typeface="+mn-cs"/>
              </a:rPr>
              <a:t>ANDRÉ LEÓN AVELLANEDA 17170120</a:t>
            </a:r>
          </a:p>
          <a:p>
            <a:pPr marL="690880" marR="0" lvl="1" indent="-345440" algn="l" defTabSz="914400" rtl="0" eaLnBrk="1" fontAlgn="auto" latinLnBrk="0" hangingPunct="1">
              <a:lnSpc>
                <a:spcPts val="4480"/>
              </a:lnSpc>
              <a:spcBef>
                <a:spcPct val="0"/>
              </a:spcBef>
              <a:spcAft>
                <a:spcPts val="0"/>
              </a:spcAft>
              <a:buClrTx/>
              <a:buSzTx/>
              <a:buFont typeface="Arial"/>
              <a:buChar char="•"/>
              <a:tabLst/>
              <a:defRPr/>
            </a:pPr>
            <a:r>
              <a:rPr kumimoji="0" lang="en-US" sz="2600" b="0" i="0" u="none" strike="noStrike" kern="1200" cap="none" spc="0" normalizeH="0" baseline="0" noProof="0" dirty="0">
                <a:ln>
                  <a:noFill/>
                </a:ln>
                <a:solidFill>
                  <a:srgbClr val="000000"/>
                </a:solidFill>
                <a:effectLst/>
                <a:uLnTx/>
                <a:uFillTx/>
                <a:latin typeface="Open Sans"/>
                <a:ea typeface="+mn-ea"/>
                <a:cs typeface="+mn-cs"/>
              </a:rPr>
              <a:t>LORENA SAMANTHA QUISPE SURCO 17170227</a:t>
            </a:r>
          </a:p>
        </p:txBody>
      </p:sp>
      <p:sp>
        <p:nvSpPr>
          <p:cNvPr id="6" name="TextBox 6"/>
          <p:cNvSpPr txBox="1"/>
          <p:nvPr/>
        </p:nvSpPr>
        <p:spPr>
          <a:xfrm>
            <a:off x="9144000" y="2525903"/>
            <a:ext cx="7635848" cy="716041"/>
          </a:xfrm>
          <a:prstGeom prst="rect">
            <a:avLst/>
          </a:prstGeom>
        </p:spPr>
        <p:txBody>
          <a:bodyPr lIns="0" tIns="0" rIns="0" bIns="0" rtlCol="0" anchor="t">
            <a:spAutoFit/>
          </a:bodyPr>
          <a:lstStyle/>
          <a:p>
            <a:pPr marL="0" marR="0" lvl="0" indent="0" algn="l" defTabSz="914400" rtl="0" eaLnBrk="1" fontAlgn="auto" latinLnBrk="0" hangingPunct="1">
              <a:lnSpc>
                <a:spcPts val="5880"/>
              </a:lnSpc>
              <a:spcBef>
                <a:spcPts val="0"/>
              </a:spcBef>
              <a:spcAft>
                <a:spcPts val="0"/>
              </a:spcAft>
              <a:buClrTx/>
              <a:buSzTx/>
              <a:buFontTx/>
              <a:buNone/>
              <a:tabLst/>
              <a:defRPr/>
            </a:pPr>
            <a:r>
              <a:rPr kumimoji="0" lang="en-US" sz="4200" b="0" i="0" u="none" strike="noStrike" kern="1200" cap="none" spc="0" normalizeH="0" baseline="0" noProof="0">
                <a:ln>
                  <a:noFill/>
                </a:ln>
                <a:solidFill>
                  <a:srgbClr val="F8AC39"/>
                </a:solidFill>
                <a:effectLst/>
                <a:uLnTx/>
                <a:uFillTx/>
                <a:latin typeface="Open Sans Bold"/>
                <a:ea typeface="+mn-ea"/>
                <a:cs typeface="+mn-cs"/>
              </a:rPr>
              <a:t>INTEGRANTES</a:t>
            </a:r>
          </a:p>
        </p:txBody>
      </p:sp>
      <p:sp>
        <p:nvSpPr>
          <p:cNvPr id="7" name="TextBox 7"/>
          <p:cNvSpPr txBox="1"/>
          <p:nvPr/>
        </p:nvSpPr>
        <p:spPr>
          <a:xfrm>
            <a:off x="9144000" y="5854756"/>
            <a:ext cx="7635848" cy="716041"/>
          </a:xfrm>
          <a:prstGeom prst="rect">
            <a:avLst/>
          </a:prstGeom>
        </p:spPr>
        <p:txBody>
          <a:bodyPr lIns="0" tIns="0" rIns="0" bIns="0" rtlCol="0" anchor="t">
            <a:spAutoFit/>
          </a:bodyPr>
          <a:lstStyle/>
          <a:p>
            <a:pPr marL="0" marR="0" lvl="0" indent="0" algn="l" defTabSz="914400" rtl="0" eaLnBrk="1" fontAlgn="auto" latinLnBrk="0" hangingPunct="1">
              <a:lnSpc>
                <a:spcPts val="5880"/>
              </a:lnSpc>
              <a:spcBef>
                <a:spcPts val="0"/>
              </a:spcBef>
              <a:spcAft>
                <a:spcPts val="0"/>
              </a:spcAft>
              <a:buClrTx/>
              <a:buSzTx/>
              <a:buFontTx/>
              <a:buNone/>
              <a:tabLst/>
              <a:defRPr/>
            </a:pPr>
            <a:r>
              <a:rPr kumimoji="0" lang="en-US" sz="4200" b="0" i="0" u="none" strike="noStrike" kern="1200" cap="none" spc="0" normalizeH="0" baseline="0" noProof="0" dirty="0">
                <a:ln>
                  <a:noFill/>
                </a:ln>
                <a:solidFill>
                  <a:srgbClr val="F8AC39"/>
                </a:solidFill>
                <a:effectLst/>
                <a:uLnTx/>
                <a:uFillTx/>
                <a:latin typeface="Open Sans Bold"/>
                <a:ea typeface="+mn-ea"/>
                <a:cs typeface="+mn-cs"/>
              </a:rPr>
              <a:t>ASESOR</a:t>
            </a:r>
          </a:p>
        </p:txBody>
      </p:sp>
      <p:sp>
        <p:nvSpPr>
          <p:cNvPr id="8" name="TextBox 8"/>
          <p:cNvSpPr txBox="1"/>
          <p:nvPr/>
        </p:nvSpPr>
        <p:spPr>
          <a:xfrm>
            <a:off x="9564857" y="6850917"/>
            <a:ext cx="9593372" cy="536787"/>
          </a:xfrm>
          <a:prstGeom prst="rect">
            <a:avLst/>
          </a:prstGeom>
        </p:spPr>
        <p:txBody>
          <a:bodyPr lIns="0" tIns="0" rIns="0" bIns="0" rtlCol="0" anchor="t">
            <a:spAutoFit/>
          </a:bodyPr>
          <a:lstStyle/>
          <a:p>
            <a:pPr marL="0" marR="0" lvl="0" indent="0" algn="l" defTabSz="914400" rtl="0" eaLnBrk="1" fontAlgn="auto" latinLnBrk="0" hangingPunct="1">
              <a:lnSpc>
                <a:spcPts val="448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Open Sans"/>
                <a:ea typeface="+mn-ea"/>
                <a:cs typeface="+mn-cs"/>
              </a:rPr>
              <a:t>ING. GABRIEL ECHEGARAY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g96996f09fd_5_3"/>
          <p:cNvSpPr/>
          <p:nvPr/>
        </p:nvSpPr>
        <p:spPr>
          <a:xfrm>
            <a:off x="-292100" y="8866236"/>
            <a:ext cx="18986400" cy="1730475"/>
          </a:xfrm>
          <a:prstGeom prst="rect">
            <a:avLst/>
          </a:prstGeom>
          <a:solidFill>
            <a:srgbClr val="F8AC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g96996f09fd_5_3"/>
          <p:cNvGrpSpPr/>
          <p:nvPr/>
        </p:nvGrpSpPr>
        <p:grpSpPr>
          <a:xfrm>
            <a:off x="1028700" y="1595325"/>
            <a:ext cx="4784625" cy="1121008"/>
            <a:chOff x="0" y="922211"/>
            <a:chExt cx="6379500" cy="1494677"/>
          </a:xfrm>
        </p:grpSpPr>
        <p:sp>
          <p:nvSpPr>
            <p:cNvPr id="130" name="Google Shape;130;g96996f09fd_5_3"/>
            <p:cNvSpPr txBox="1"/>
            <p:nvPr/>
          </p:nvSpPr>
          <p:spPr>
            <a:xfrm>
              <a:off x="0" y="922211"/>
              <a:ext cx="6379500" cy="1091100"/>
            </a:xfrm>
            <a:prstGeom prst="rect">
              <a:avLst/>
            </a:prstGeom>
            <a:noFill/>
            <a:ln>
              <a:noFill/>
            </a:ln>
          </p:spPr>
          <p:txBody>
            <a:bodyPr spcFirstLastPara="1" wrap="square" lIns="0" tIns="0" rIns="0" bIns="0" anchor="t" anchorCtr="0">
              <a:noAutofit/>
            </a:bodyPr>
            <a:lstStyle/>
            <a:p>
              <a:pPr marL="0" marR="0" lvl="0" indent="0" algn="l" rtl="0">
                <a:lnSpc>
                  <a:spcPct val="139977"/>
                </a:lnSpc>
                <a:spcBef>
                  <a:spcPts val="0"/>
                </a:spcBef>
                <a:spcAft>
                  <a:spcPts val="0"/>
                </a:spcAft>
                <a:buNone/>
              </a:pPr>
              <a:r>
                <a:rPr lang="en-US" sz="4500" b="1">
                  <a:solidFill>
                    <a:srgbClr val="7E6B73"/>
                  </a:solidFill>
                  <a:latin typeface="Open Sans"/>
                  <a:ea typeface="Open Sans"/>
                  <a:cs typeface="Open Sans"/>
                  <a:sym typeface="Open Sans"/>
                </a:rPr>
                <a:t>Objetivos</a:t>
              </a:r>
              <a:endParaRPr/>
            </a:p>
          </p:txBody>
        </p:sp>
        <p:sp>
          <p:nvSpPr>
            <p:cNvPr id="131" name="Google Shape;131;g96996f09fd_5_3"/>
            <p:cNvSpPr/>
            <p:nvPr/>
          </p:nvSpPr>
          <p:spPr>
            <a:xfrm>
              <a:off x="0" y="2238988"/>
              <a:ext cx="6070500" cy="177900"/>
            </a:xfrm>
            <a:prstGeom prst="rect">
              <a:avLst/>
            </a:prstGeom>
            <a:solidFill>
              <a:srgbClr val="F8AC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g96996f09fd_5_3"/>
          <p:cNvSpPr txBox="1"/>
          <p:nvPr/>
        </p:nvSpPr>
        <p:spPr>
          <a:xfrm>
            <a:off x="6462300" y="2109050"/>
            <a:ext cx="10231200" cy="1121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US" sz="2000" dirty="0" err="1">
                <a:solidFill>
                  <a:srgbClr val="7E6B73"/>
                </a:solidFill>
                <a:latin typeface="Open Sans"/>
                <a:ea typeface="Open Sans"/>
                <a:cs typeface="Open Sans"/>
                <a:sym typeface="Open Sans"/>
              </a:rPr>
              <a:t>Implementación</a:t>
            </a:r>
            <a:r>
              <a:rPr lang="en-US" sz="2000" dirty="0">
                <a:solidFill>
                  <a:srgbClr val="7E6B73"/>
                </a:solidFill>
                <a:latin typeface="Open Sans"/>
                <a:ea typeface="Open Sans"/>
                <a:cs typeface="Open Sans"/>
                <a:sym typeface="Open Sans"/>
              </a:rPr>
              <a:t> de un Datamart que </a:t>
            </a:r>
            <a:r>
              <a:rPr lang="en-US" sz="2000" dirty="0" err="1">
                <a:solidFill>
                  <a:srgbClr val="7E6B73"/>
                </a:solidFill>
                <a:latin typeface="Open Sans"/>
                <a:ea typeface="Open Sans"/>
                <a:cs typeface="Open Sans"/>
                <a:sym typeface="Open Sans"/>
              </a:rPr>
              <a:t>centralice</a:t>
            </a:r>
            <a:r>
              <a:rPr lang="en-US" sz="2000" dirty="0">
                <a:solidFill>
                  <a:srgbClr val="7E6B73"/>
                </a:solidFill>
                <a:latin typeface="Open Sans"/>
                <a:ea typeface="Open Sans"/>
                <a:cs typeface="Open Sans"/>
                <a:sym typeface="Open Sans"/>
              </a:rPr>
              <a:t> </a:t>
            </a:r>
            <a:r>
              <a:rPr lang="en-US" sz="2000" dirty="0" err="1">
                <a:solidFill>
                  <a:srgbClr val="7E6B73"/>
                </a:solidFill>
                <a:latin typeface="Open Sans"/>
                <a:ea typeface="Open Sans"/>
                <a:cs typeface="Open Sans"/>
                <a:sym typeface="Open Sans"/>
              </a:rPr>
              <a:t>información</a:t>
            </a:r>
            <a:r>
              <a:rPr lang="en-US" sz="2000" dirty="0">
                <a:solidFill>
                  <a:srgbClr val="7E6B73"/>
                </a:solidFill>
                <a:latin typeface="Open Sans"/>
                <a:ea typeface="Open Sans"/>
                <a:cs typeface="Open Sans"/>
                <a:sym typeface="Open Sans"/>
              </a:rPr>
              <a:t> </a:t>
            </a:r>
            <a:r>
              <a:rPr lang="en-US" sz="2000" dirty="0" err="1">
                <a:solidFill>
                  <a:srgbClr val="7E6B73"/>
                </a:solidFill>
                <a:latin typeface="Open Sans"/>
                <a:ea typeface="Open Sans"/>
                <a:cs typeface="Open Sans"/>
                <a:sym typeface="Open Sans"/>
              </a:rPr>
              <a:t>dispersa</a:t>
            </a:r>
            <a:r>
              <a:rPr lang="en-US" sz="2000" dirty="0">
                <a:solidFill>
                  <a:srgbClr val="7E6B73"/>
                </a:solidFill>
                <a:latin typeface="Open Sans"/>
                <a:ea typeface="Open Sans"/>
                <a:cs typeface="Open Sans"/>
                <a:sym typeface="Open Sans"/>
              </a:rPr>
              <a:t> </a:t>
            </a:r>
            <a:r>
              <a:rPr lang="en-US" sz="2000" dirty="0" err="1">
                <a:solidFill>
                  <a:srgbClr val="7E6B73"/>
                </a:solidFill>
                <a:latin typeface="Open Sans"/>
                <a:ea typeface="Open Sans"/>
                <a:cs typeface="Open Sans"/>
                <a:sym typeface="Open Sans"/>
              </a:rPr>
              <a:t>en</a:t>
            </a:r>
            <a:r>
              <a:rPr lang="en-US" sz="2000" dirty="0">
                <a:solidFill>
                  <a:srgbClr val="7E6B73"/>
                </a:solidFill>
                <a:latin typeface="Open Sans"/>
                <a:ea typeface="Open Sans"/>
                <a:cs typeface="Open Sans"/>
                <a:sym typeface="Open Sans"/>
              </a:rPr>
              <a:t> los </a:t>
            </a:r>
            <a:r>
              <a:rPr lang="en-US" sz="2000" dirty="0" err="1">
                <a:solidFill>
                  <a:srgbClr val="7E6B73"/>
                </a:solidFill>
                <a:latin typeface="Open Sans"/>
                <a:ea typeface="Open Sans"/>
                <a:cs typeface="Open Sans"/>
                <a:sym typeface="Open Sans"/>
              </a:rPr>
              <a:t>sistemas</a:t>
            </a:r>
            <a:r>
              <a:rPr lang="en-US" sz="2000" dirty="0">
                <a:solidFill>
                  <a:srgbClr val="7E6B73"/>
                </a:solidFill>
                <a:latin typeface="Open Sans"/>
                <a:ea typeface="Open Sans"/>
                <a:cs typeface="Open Sans"/>
                <a:sym typeface="Open Sans"/>
              </a:rPr>
              <a:t> de OSINERGMIN que </a:t>
            </a:r>
            <a:r>
              <a:rPr lang="en-US" sz="2000" dirty="0" err="1">
                <a:solidFill>
                  <a:srgbClr val="7E6B73"/>
                </a:solidFill>
                <a:latin typeface="Open Sans"/>
                <a:ea typeface="Open Sans"/>
                <a:cs typeface="Open Sans"/>
                <a:sym typeface="Open Sans"/>
              </a:rPr>
              <a:t>beneficiará</a:t>
            </a:r>
            <a:r>
              <a:rPr lang="en-US" sz="2000" dirty="0">
                <a:solidFill>
                  <a:srgbClr val="7E6B73"/>
                </a:solidFill>
                <a:latin typeface="Open Sans"/>
                <a:ea typeface="Open Sans"/>
                <a:cs typeface="Open Sans"/>
                <a:sym typeface="Open Sans"/>
              </a:rPr>
              <a:t> a la </a:t>
            </a:r>
            <a:r>
              <a:rPr lang="en-US" sz="2000" dirty="0" err="1">
                <a:solidFill>
                  <a:srgbClr val="7E6B73"/>
                </a:solidFill>
                <a:latin typeface="Open Sans"/>
                <a:ea typeface="Open Sans"/>
                <a:cs typeface="Open Sans"/>
                <a:sym typeface="Open Sans"/>
              </a:rPr>
              <a:t>gestión</a:t>
            </a:r>
            <a:r>
              <a:rPr lang="en-US" sz="2000" dirty="0">
                <a:solidFill>
                  <a:srgbClr val="7E6B73"/>
                </a:solidFill>
                <a:latin typeface="Open Sans"/>
                <a:ea typeface="Open Sans"/>
                <a:cs typeface="Open Sans"/>
                <a:sym typeface="Open Sans"/>
              </a:rPr>
              <a:t> </a:t>
            </a:r>
            <a:r>
              <a:rPr lang="en-US" sz="2000" dirty="0" err="1">
                <a:solidFill>
                  <a:srgbClr val="7E6B73"/>
                </a:solidFill>
                <a:latin typeface="Open Sans"/>
                <a:ea typeface="Open Sans"/>
                <a:cs typeface="Open Sans"/>
                <a:sym typeface="Open Sans"/>
              </a:rPr>
              <a:t>interna</a:t>
            </a:r>
            <a:r>
              <a:rPr lang="en-US" sz="2000" dirty="0">
                <a:solidFill>
                  <a:srgbClr val="7E6B73"/>
                </a:solidFill>
                <a:latin typeface="Open Sans"/>
                <a:ea typeface="Open Sans"/>
                <a:cs typeface="Open Sans"/>
                <a:sym typeface="Open Sans"/>
              </a:rPr>
              <a:t> de </a:t>
            </a:r>
            <a:r>
              <a:rPr lang="en-US" sz="2000" dirty="0" err="1">
                <a:solidFill>
                  <a:srgbClr val="7E6B73"/>
                </a:solidFill>
                <a:latin typeface="Open Sans"/>
                <a:ea typeface="Open Sans"/>
                <a:cs typeface="Open Sans"/>
                <a:sym typeface="Open Sans"/>
              </a:rPr>
              <a:t>su</a:t>
            </a:r>
            <a:r>
              <a:rPr lang="en-US" sz="2000" dirty="0">
                <a:solidFill>
                  <a:srgbClr val="7E6B73"/>
                </a:solidFill>
                <a:latin typeface="Open Sans"/>
                <a:ea typeface="Open Sans"/>
                <a:cs typeface="Open Sans"/>
                <a:sym typeface="Open Sans"/>
              </a:rPr>
              <a:t> base </a:t>
            </a:r>
            <a:r>
              <a:rPr lang="en-US" sz="2000" dirty="0" err="1">
                <a:solidFill>
                  <a:srgbClr val="7E6B73"/>
                </a:solidFill>
                <a:latin typeface="Open Sans"/>
                <a:ea typeface="Open Sans"/>
                <a:cs typeface="Open Sans"/>
                <a:sym typeface="Open Sans"/>
              </a:rPr>
              <a:t>datos</a:t>
            </a:r>
            <a:r>
              <a:rPr lang="en-US" sz="2000" dirty="0">
                <a:solidFill>
                  <a:srgbClr val="7E6B73"/>
                </a:solidFill>
                <a:latin typeface="Open Sans"/>
                <a:ea typeface="Open Sans"/>
                <a:cs typeface="Open Sans"/>
                <a:sym typeface="Open Sans"/>
              </a:rPr>
              <a:t>. </a:t>
            </a:r>
            <a:endParaRPr sz="2000" dirty="0">
              <a:solidFill>
                <a:srgbClr val="7E6B73"/>
              </a:solidFill>
              <a:latin typeface="Open Sans"/>
              <a:ea typeface="Open Sans"/>
              <a:cs typeface="Open Sans"/>
              <a:sym typeface="Open Sans"/>
            </a:endParaRPr>
          </a:p>
          <a:p>
            <a:pPr marL="0" lvl="0" indent="0" algn="l" rtl="0">
              <a:spcBef>
                <a:spcPts val="0"/>
              </a:spcBef>
              <a:spcAft>
                <a:spcPts val="0"/>
              </a:spcAft>
              <a:buNone/>
            </a:pPr>
            <a:endParaRPr dirty="0">
              <a:latin typeface="Calibri"/>
              <a:ea typeface="Calibri"/>
              <a:cs typeface="Calibri"/>
              <a:sym typeface="Calibri"/>
            </a:endParaRPr>
          </a:p>
        </p:txBody>
      </p:sp>
      <p:sp>
        <p:nvSpPr>
          <p:cNvPr id="133" name="Google Shape;133;g96996f09fd_5_3"/>
          <p:cNvSpPr txBox="1"/>
          <p:nvPr/>
        </p:nvSpPr>
        <p:spPr>
          <a:xfrm>
            <a:off x="6462300" y="440832"/>
            <a:ext cx="7929000" cy="554100"/>
          </a:xfrm>
          <a:prstGeom prst="rect">
            <a:avLst/>
          </a:prstGeom>
          <a:noFill/>
          <a:ln>
            <a:noFill/>
          </a:ln>
        </p:spPr>
        <p:txBody>
          <a:bodyPr spcFirstLastPara="1" wrap="square" lIns="91425" tIns="91425" rIns="91425" bIns="91425" anchor="t" anchorCtr="0">
            <a:noAutofit/>
          </a:bodyPr>
          <a:lstStyle/>
          <a:p>
            <a:pPr marL="0" lvl="0" indent="0" algn="l" rtl="0">
              <a:lnSpc>
                <a:spcPct val="356363"/>
              </a:lnSpc>
              <a:spcBef>
                <a:spcPts val="0"/>
              </a:spcBef>
              <a:spcAft>
                <a:spcPts val="0"/>
              </a:spcAft>
              <a:buClr>
                <a:schemeClr val="dk1"/>
              </a:buClr>
              <a:buSzPts val="1100"/>
              <a:buFont typeface="Arial"/>
              <a:buNone/>
            </a:pPr>
            <a:r>
              <a:rPr lang="en-US" sz="2800" dirty="0">
                <a:solidFill>
                  <a:srgbClr val="7E6B73"/>
                </a:solidFill>
                <a:latin typeface="Open Sans"/>
                <a:ea typeface="Open Sans"/>
                <a:cs typeface="Open Sans"/>
                <a:sym typeface="Open Sans"/>
              </a:rPr>
              <a:t>GENERAL</a:t>
            </a:r>
            <a:endParaRPr sz="2800" dirty="0">
              <a:solidFill>
                <a:srgbClr val="7E6B73"/>
              </a:solidFill>
              <a:latin typeface="Open Sans"/>
              <a:ea typeface="Open Sans"/>
              <a:cs typeface="Open Sans"/>
              <a:sym typeface="Open Sans"/>
            </a:endParaRPr>
          </a:p>
          <a:p>
            <a:pPr marL="0" lvl="0" indent="0" algn="l" rtl="0">
              <a:spcBef>
                <a:spcPts val="0"/>
              </a:spcBef>
              <a:spcAft>
                <a:spcPts val="0"/>
              </a:spcAft>
              <a:buNone/>
            </a:pPr>
            <a:endParaRPr dirty="0">
              <a:latin typeface="Calibri"/>
              <a:ea typeface="Calibri"/>
              <a:cs typeface="Calibri"/>
              <a:sym typeface="Calibri"/>
            </a:endParaRPr>
          </a:p>
        </p:txBody>
      </p:sp>
      <p:sp>
        <p:nvSpPr>
          <p:cNvPr id="134" name="Google Shape;134;g96996f09fd_5_3"/>
          <p:cNvSpPr txBox="1"/>
          <p:nvPr/>
        </p:nvSpPr>
        <p:spPr>
          <a:xfrm>
            <a:off x="1028700" y="3712850"/>
            <a:ext cx="7929000" cy="554100"/>
          </a:xfrm>
          <a:prstGeom prst="rect">
            <a:avLst/>
          </a:prstGeom>
          <a:noFill/>
          <a:ln>
            <a:noFill/>
          </a:ln>
        </p:spPr>
        <p:txBody>
          <a:bodyPr spcFirstLastPara="1" wrap="square" lIns="91425" tIns="91425" rIns="91425" bIns="91425" anchor="t" anchorCtr="0">
            <a:noAutofit/>
          </a:bodyPr>
          <a:lstStyle/>
          <a:p>
            <a:pPr marL="0" lvl="0" indent="0" algn="l" rtl="0">
              <a:lnSpc>
                <a:spcPct val="356363"/>
              </a:lnSpc>
              <a:spcBef>
                <a:spcPts val="0"/>
              </a:spcBef>
              <a:spcAft>
                <a:spcPts val="0"/>
              </a:spcAft>
              <a:buNone/>
            </a:pPr>
            <a:r>
              <a:rPr lang="en-US" sz="2800">
                <a:solidFill>
                  <a:srgbClr val="7E6B73"/>
                </a:solidFill>
                <a:latin typeface="Open Sans"/>
                <a:ea typeface="Open Sans"/>
                <a:cs typeface="Open Sans"/>
                <a:sym typeface="Open Sans"/>
              </a:rPr>
              <a:t>ESPECÍFICOS</a:t>
            </a:r>
            <a:endParaRPr sz="2800">
              <a:solidFill>
                <a:srgbClr val="7E6B73"/>
              </a:solidFill>
              <a:latin typeface="Open Sans"/>
              <a:ea typeface="Open Sans"/>
              <a:cs typeface="Open Sans"/>
              <a:sym typeface="Open Sans"/>
            </a:endParaRPr>
          </a:p>
          <a:p>
            <a:pPr marL="0" lvl="0" indent="0" algn="l" rtl="0">
              <a:spcBef>
                <a:spcPts val="0"/>
              </a:spcBef>
              <a:spcAft>
                <a:spcPts val="0"/>
              </a:spcAft>
              <a:buNone/>
            </a:pPr>
            <a:endParaRPr>
              <a:latin typeface="Calibri"/>
              <a:ea typeface="Calibri"/>
              <a:cs typeface="Calibri"/>
              <a:sym typeface="Calibri"/>
            </a:endParaRPr>
          </a:p>
        </p:txBody>
      </p:sp>
      <p:sp>
        <p:nvSpPr>
          <p:cNvPr id="135" name="Google Shape;135;g96996f09fd_5_3"/>
          <p:cNvSpPr txBox="1"/>
          <p:nvPr/>
        </p:nvSpPr>
        <p:spPr>
          <a:xfrm>
            <a:off x="1028700" y="5237654"/>
            <a:ext cx="14962800" cy="2486700"/>
          </a:xfrm>
          <a:prstGeom prst="rect">
            <a:avLst/>
          </a:prstGeom>
          <a:noFill/>
          <a:ln>
            <a:noFill/>
          </a:ln>
        </p:spPr>
        <p:txBody>
          <a:bodyPr spcFirstLastPara="1" wrap="square" lIns="91425" tIns="91425" rIns="91425" bIns="91425" anchor="t" anchorCtr="0">
            <a:noAutofit/>
          </a:bodyPr>
          <a:lstStyle/>
          <a:p>
            <a:pPr marL="457200" lvl="0" indent="-355600" algn="l" rtl="0">
              <a:lnSpc>
                <a:spcPct val="150000"/>
              </a:lnSpc>
              <a:spcBef>
                <a:spcPts val="0"/>
              </a:spcBef>
              <a:spcAft>
                <a:spcPts val="0"/>
              </a:spcAft>
              <a:buClr>
                <a:srgbClr val="7E6B73"/>
              </a:buClr>
              <a:buSzPts val="2000"/>
              <a:buFont typeface="Open Sans"/>
              <a:buChar char="●"/>
            </a:pPr>
            <a:r>
              <a:rPr lang="en-US" sz="2000" dirty="0" err="1">
                <a:solidFill>
                  <a:srgbClr val="7E6B73"/>
                </a:solidFill>
                <a:latin typeface="Open Sans"/>
                <a:ea typeface="Open Sans"/>
                <a:cs typeface="Open Sans"/>
                <a:sym typeface="Open Sans"/>
              </a:rPr>
              <a:t>Compartir</a:t>
            </a:r>
            <a:r>
              <a:rPr lang="en-US" sz="2000" dirty="0">
                <a:solidFill>
                  <a:srgbClr val="7E6B73"/>
                </a:solidFill>
                <a:latin typeface="Open Sans"/>
                <a:ea typeface="Open Sans"/>
                <a:cs typeface="Open Sans"/>
                <a:sym typeface="Open Sans"/>
              </a:rPr>
              <a:t> los </a:t>
            </a:r>
            <a:r>
              <a:rPr lang="en-US" sz="2000" dirty="0" err="1">
                <a:solidFill>
                  <a:srgbClr val="7E6B73"/>
                </a:solidFill>
                <a:latin typeface="Open Sans"/>
                <a:ea typeface="Open Sans"/>
                <a:cs typeface="Open Sans"/>
                <a:sym typeface="Open Sans"/>
              </a:rPr>
              <a:t>datos</a:t>
            </a:r>
            <a:r>
              <a:rPr lang="en-US" sz="2000" dirty="0">
                <a:solidFill>
                  <a:srgbClr val="7E6B73"/>
                </a:solidFill>
                <a:latin typeface="Open Sans"/>
                <a:ea typeface="Open Sans"/>
                <a:cs typeface="Open Sans"/>
                <a:sym typeface="Open Sans"/>
              </a:rPr>
              <a:t> y la </a:t>
            </a:r>
            <a:r>
              <a:rPr lang="en-US" sz="2000" dirty="0" err="1">
                <a:solidFill>
                  <a:srgbClr val="7E6B73"/>
                </a:solidFill>
                <a:latin typeface="Open Sans"/>
                <a:ea typeface="Open Sans"/>
                <a:cs typeface="Open Sans"/>
                <a:sym typeface="Open Sans"/>
              </a:rPr>
              <a:t>información</a:t>
            </a:r>
            <a:r>
              <a:rPr lang="en-US" sz="2000" dirty="0">
                <a:solidFill>
                  <a:srgbClr val="7E6B73"/>
                </a:solidFill>
                <a:latin typeface="Open Sans"/>
                <a:ea typeface="Open Sans"/>
                <a:cs typeface="Open Sans"/>
                <a:sym typeface="Open Sans"/>
              </a:rPr>
              <a:t> con las </a:t>
            </a:r>
            <a:r>
              <a:rPr lang="en-US" sz="2000" dirty="0" err="1">
                <a:solidFill>
                  <a:srgbClr val="7E6B73"/>
                </a:solidFill>
                <a:latin typeface="Open Sans"/>
                <a:ea typeface="Open Sans"/>
                <a:cs typeface="Open Sans"/>
                <a:sym typeface="Open Sans"/>
              </a:rPr>
              <a:t>empresas</a:t>
            </a:r>
            <a:r>
              <a:rPr lang="en-US" sz="2000" dirty="0">
                <a:solidFill>
                  <a:srgbClr val="7E6B73"/>
                </a:solidFill>
                <a:latin typeface="Open Sans"/>
                <a:ea typeface="Open Sans"/>
                <a:cs typeface="Open Sans"/>
                <a:sym typeface="Open Sans"/>
              </a:rPr>
              <a:t> de </a:t>
            </a:r>
            <a:r>
              <a:rPr lang="en-US" sz="2000" dirty="0" err="1">
                <a:solidFill>
                  <a:srgbClr val="7E6B73"/>
                </a:solidFill>
                <a:latin typeface="Open Sans"/>
                <a:ea typeface="Open Sans"/>
                <a:cs typeface="Open Sans"/>
                <a:sym typeface="Open Sans"/>
              </a:rPr>
              <a:t>distribución</a:t>
            </a:r>
            <a:r>
              <a:rPr lang="en-US" sz="2000" dirty="0">
                <a:solidFill>
                  <a:srgbClr val="7E6B73"/>
                </a:solidFill>
                <a:latin typeface="Open Sans"/>
                <a:ea typeface="Open Sans"/>
                <a:cs typeface="Open Sans"/>
                <a:sym typeface="Open Sans"/>
              </a:rPr>
              <a:t> </a:t>
            </a:r>
            <a:r>
              <a:rPr lang="en-US" sz="2000" dirty="0" err="1">
                <a:solidFill>
                  <a:srgbClr val="7E6B73"/>
                </a:solidFill>
                <a:latin typeface="Open Sans"/>
                <a:ea typeface="Open Sans"/>
                <a:cs typeface="Open Sans"/>
                <a:sym typeface="Open Sans"/>
              </a:rPr>
              <a:t>eléctrica</a:t>
            </a:r>
            <a:r>
              <a:rPr lang="en-US" sz="2000" dirty="0">
                <a:solidFill>
                  <a:srgbClr val="7E6B73"/>
                </a:solidFill>
                <a:latin typeface="Open Sans"/>
                <a:ea typeface="Open Sans"/>
                <a:cs typeface="Open Sans"/>
                <a:sym typeface="Open Sans"/>
              </a:rPr>
              <a:t> y los </a:t>
            </a:r>
            <a:r>
              <a:rPr lang="en-US" sz="2000" dirty="0" err="1">
                <a:solidFill>
                  <a:srgbClr val="7E6B73"/>
                </a:solidFill>
                <a:latin typeface="Open Sans"/>
                <a:ea typeface="Open Sans"/>
                <a:cs typeface="Open Sans"/>
                <a:sym typeface="Open Sans"/>
              </a:rPr>
              <a:t>ciudadanos</a:t>
            </a:r>
            <a:r>
              <a:rPr lang="en-US" sz="2000" dirty="0">
                <a:solidFill>
                  <a:srgbClr val="7E6B73"/>
                </a:solidFill>
                <a:latin typeface="Open Sans"/>
                <a:ea typeface="Open Sans"/>
                <a:cs typeface="Open Sans"/>
                <a:sym typeface="Open Sans"/>
              </a:rPr>
              <a:t>, a </a:t>
            </a:r>
            <a:r>
              <a:rPr lang="en-US" sz="2000" dirty="0" err="1">
                <a:solidFill>
                  <a:srgbClr val="7E6B73"/>
                </a:solidFill>
                <a:latin typeface="Open Sans"/>
                <a:ea typeface="Open Sans"/>
                <a:cs typeface="Open Sans"/>
                <a:sym typeface="Open Sans"/>
              </a:rPr>
              <a:t>través</a:t>
            </a:r>
            <a:r>
              <a:rPr lang="en-US" sz="2000" dirty="0">
                <a:solidFill>
                  <a:srgbClr val="7E6B73"/>
                </a:solidFill>
                <a:latin typeface="Open Sans"/>
                <a:ea typeface="Open Sans"/>
                <a:cs typeface="Open Sans"/>
                <a:sym typeface="Open Sans"/>
              </a:rPr>
              <a:t> de una </a:t>
            </a:r>
            <a:r>
              <a:rPr lang="en-US" sz="2000" dirty="0" err="1">
                <a:solidFill>
                  <a:srgbClr val="7E6B73"/>
                </a:solidFill>
                <a:latin typeface="Open Sans"/>
                <a:ea typeface="Open Sans"/>
                <a:cs typeface="Open Sans"/>
                <a:sym typeface="Open Sans"/>
              </a:rPr>
              <a:t>interfaz</a:t>
            </a:r>
            <a:r>
              <a:rPr lang="en-US" sz="2000" dirty="0">
                <a:solidFill>
                  <a:srgbClr val="7E6B73"/>
                </a:solidFill>
                <a:latin typeface="Open Sans"/>
                <a:ea typeface="Open Sans"/>
                <a:cs typeface="Open Sans"/>
                <a:sym typeface="Open Sans"/>
              </a:rPr>
              <a:t> </a:t>
            </a:r>
            <a:r>
              <a:rPr lang="en-US" sz="2000" dirty="0" err="1">
                <a:solidFill>
                  <a:srgbClr val="7E6B73"/>
                </a:solidFill>
                <a:latin typeface="Open Sans"/>
                <a:ea typeface="Open Sans"/>
                <a:cs typeface="Open Sans"/>
                <a:sym typeface="Open Sans"/>
              </a:rPr>
              <a:t>amigable</a:t>
            </a:r>
            <a:r>
              <a:rPr lang="en-US" sz="2000" dirty="0">
                <a:solidFill>
                  <a:srgbClr val="7E6B73"/>
                </a:solidFill>
                <a:latin typeface="Open Sans"/>
                <a:ea typeface="Open Sans"/>
                <a:cs typeface="Open Sans"/>
                <a:sym typeface="Open Sans"/>
              </a:rPr>
              <a:t>.</a:t>
            </a:r>
            <a:endParaRPr sz="2000" dirty="0">
              <a:solidFill>
                <a:srgbClr val="7E6B73"/>
              </a:solidFill>
              <a:latin typeface="Open Sans"/>
              <a:ea typeface="Open Sans"/>
              <a:cs typeface="Open Sans"/>
              <a:sym typeface="Open Sans"/>
            </a:endParaRPr>
          </a:p>
          <a:p>
            <a:pPr marL="457200" lvl="0" indent="-355600" algn="l" rtl="0">
              <a:lnSpc>
                <a:spcPct val="150000"/>
              </a:lnSpc>
              <a:spcBef>
                <a:spcPts val="0"/>
              </a:spcBef>
              <a:spcAft>
                <a:spcPts val="0"/>
              </a:spcAft>
              <a:buClr>
                <a:srgbClr val="7E6B73"/>
              </a:buClr>
              <a:buSzPts val="2000"/>
              <a:buFont typeface="Open Sans"/>
              <a:buChar char="●"/>
            </a:pPr>
            <a:r>
              <a:rPr lang="en-US" sz="2000" dirty="0">
                <a:solidFill>
                  <a:srgbClr val="7E6B73"/>
                </a:solidFill>
                <a:latin typeface="Open Sans"/>
                <a:ea typeface="Open Sans"/>
                <a:cs typeface="Open Sans"/>
                <a:sym typeface="Open Sans"/>
              </a:rPr>
              <a:t>•</a:t>
            </a:r>
            <a:r>
              <a:rPr lang="en-US" sz="2000" dirty="0" err="1">
                <a:solidFill>
                  <a:srgbClr val="7E6B73"/>
                </a:solidFill>
                <a:latin typeface="Open Sans"/>
                <a:ea typeface="Open Sans"/>
                <a:cs typeface="Open Sans"/>
                <a:sym typeface="Open Sans"/>
              </a:rPr>
              <a:t>Incrementar</a:t>
            </a:r>
            <a:r>
              <a:rPr lang="en-US" sz="2000" dirty="0">
                <a:solidFill>
                  <a:srgbClr val="7E6B73"/>
                </a:solidFill>
                <a:latin typeface="Open Sans"/>
                <a:ea typeface="Open Sans"/>
                <a:cs typeface="Open Sans"/>
                <a:sym typeface="Open Sans"/>
              </a:rPr>
              <a:t> el </a:t>
            </a:r>
            <a:r>
              <a:rPr lang="en-US" sz="2000" dirty="0" err="1">
                <a:solidFill>
                  <a:srgbClr val="7E6B73"/>
                </a:solidFill>
                <a:latin typeface="Open Sans"/>
                <a:ea typeface="Open Sans"/>
                <a:cs typeface="Open Sans"/>
                <a:sym typeface="Open Sans"/>
              </a:rPr>
              <a:t>nivel</a:t>
            </a:r>
            <a:r>
              <a:rPr lang="en-US" sz="2000" dirty="0">
                <a:solidFill>
                  <a:srgbClr val="7E6B73"/>
                </a:solidFill>
                <a:latin typeface="Open Sans"/>
                <a:ea typeface="Open Sans"/>
                <a:cs typeface="Open Sans"/>
                <a:sym typeface="Open Sans"/>
              </a:rPr>
              <a:t> de </a:t>
            </a:r>
            <a:r>
              <a:rPr lang="en-US" sz="2000" dirty="0" err="1">
                <a:solidFill>
                  <a:srgbClr val="7E6B73"/>
                </a:solidFill>
                <a:latin typeface="Open Sans"/>
                <a:ea typeface="Open Sans"/>
                <a:cs typeface="Open Sans"/>
                <a:sym typeface="Open Sans"/>
              </a:rPr>
              <a:t>calidad</a:t>
            </a:r>
            <a:r>
              <a:rPr lang="en-US" sz="2000" dirty="0">
                <a:solidFill>
                  <a:srgbClr val="7E6B73"/>
                </a:solidFill>
                <a:latin typeface="Open Sans"/>
                <a:ea typeface="Open Sans"/>
                <a:cs typeface="Open Sans"/>
                <a:sym typeface="Open Sans"/>
              </a:rPr>
              <a:t> de la </a:t>
            </a:r>
            <a:r>
              <a:rPr lang="en-US" sz="2000" dirty="0" err="1">
                <a:solidFill>
                  <a:srgbClr val="7E6B73"/>
                </a:solidFill>
                <a:latin typeface="Open Sans"/>
                <a:ea typeface="Open Sans"/>
                <a:cs typeface="Open Sans"/>
                <a:sym typeface="Open Sans"/>
              </a:rPr>
              <a:t>información</a:t>
            </a:r>
            <a:r>
              <a:rPr lang="en-US" sz="2000" dirty="0">
                <a:solidFill>
                  <a:srgbClr val="7E6B73"/>
                </a:solidFill>
                <a:latin typeface="Open Sans"/>
                <a:ea typeface="Open Sans"/>
                <a:cs typeface="Open Sans"/>
                <a:sym typeface="Open Sans"/>
              </a:rPr>
              <a:t> </a:t>
            </a:r>
            <a:r>
              <a:rPr lang="en-US" sz="2000" dirty="0" err="1">
                <a:solidFill>
                  <a:srgbClr val="7E6B73"/>
                </a:solidFill>
                <a:latin typeface="Open Sans"/>
                <a:ea typeface="Open Sans"/>
                <a:cs typeface="Open Sans"/>
                <a:sym typeface="Open Sans"/>
              </a:rPr>
              <a:t>sobre</a:t>
            </a:r>
            <a:r>
              <a:rPr lang="en-US" sz="2000" dirty="0">
                <a:solidFill>
                  <a:srgbClr val="7E6B73"/>
                </a:solidFill>
                <a:latin typeface="Open Sans"/>
                <a:ea typeface="Open Sans"/>
                <a:cs typeface="Open Sans"/>
                <a:sym typeface="Open Sans"/>
              </a:rPr>
              <a:t> los </a:t>
            </a:r>
            <a:r>
              <a:rPr lang="en-US" sz="2000" dirty="0" err="1">
                <a:solidFill>
                  <a:srgbClr val="7E6B73"/>
                </a:solidFill>
                <a:latin typeface="Open Sans"/>
                <a:ea typeface="Open Sans"/>
                <a:cs typeface="Open Sans"/>
                <a:sym typeface="Open Sans"/>
              </a:rPr>
              <a:t>problemas</a:t>
            </a:r>
            <a:r>
              <a:rPr lang="en-US" sz="2000" dirty="0">
                <a:solidFill>
                  <a:srgbClr val="7E6B73"/>
                </a:solidFill>
                <a:latin typeface="Open Sans"/>
                <a:ea typeface="Open Sans"/>
                <a:cs typeface="Open Sans"/>
                <a:sym typeface="Open Sans"/>
              </a:rPr>
              <a:t> </a:t>
            </a:r>
            <a:r>
              <a:rPr lang="en-US" sz="2000" dirty="0" err="1">
                <a:solidFill>
                  <a:srgbClr val="7E6B73"/>
                </a:solidFill>
                <a:latin typeface="Open Sans"/>
                <a:ea typeface="Open Sans"/>
                <a:cs typeface="Open Sans"/>
                <a:sym typeface="Open Sans"/>
              </a:rPr>
              <a:t>eléctricos</a:t>
            </a:r>
            <a:r>
              <a:rPr lang="en-US" sz="2000" dirty="0">
                <a:solidFill>
                  <a:srgbClr val="7E6B73"/>
                </a:solidFill>
                <a:latin typeface="Open Sans"/>
                <a:ea typeface="Open Sans"/>
                <a:cs typeface="Open Sans"/>
                <a:sym typeface="Open Sans"/>
              </a:rPr>
              <a:t> </a:t>
            </a:r>
            <a:r>
              <a:rPr lang="en-US" sz="2000" dirty="0" err="1">
                <a:solidFill>
                  <a:srgbClr val="7E6B73"/>
                </a:solidFill>
                <a:latin typeface="Open Sans"/>
                <a:ea typeface="Open Sans"/>
                <a:cs typeface="Open Sans"/>
                <a:sym typeface="Open Sans"/>
              </a:rPr>
              <a:t>en</a:t>
            </a:r>
            <a:r>
              <a:rPr lang="en-US" sz="2000" dirty="0">
                <a:solidFill>
                  <a:srgbClr val="7E6B73"/>
                </a:solidFill>
                <a:latin typeface="Open Sans"/>
                <a:ea typeface="Open Sans"/>
                <a:cs typeface="Open Sans"/>
                <a:sym typeface="Open Sans"/>
              </a:rPr>
              <a:t> la población y </a:t>
            </a:r>
            <a:r>
              <a:rPr lang="en-US" sz="2000" dirty="0" err="1">
                <a:solidFill>
                  <a:srgbClr val="7E6B73"/>
                </a:solidFill>
                <a:latin typeface="Open Sans"/>
                <a:ea typeface="Open Sans"/>
                <a:cs typeface="Open Sans"/>
                <a:sym typeface="Open Sans"/>
              </a:rPr>
              <a:t>su</a:t>
            </a:r>
            <a:r>
              <a:rPr lang="en-US" sz="2000" dirty="0">
                <a:solidFill>
                  <a:srgbClr val="7E6B73"/>
                </a:solidFill>
                <a:latin typeface="Open Sans"/>
                <a:ea typeface="Open Sans"/>
                <a:cs typeface="Open Sans"/>
                <a:sym typeface="Open Sans"/>
              </a:rPr>
              <a:t> </a:t>
            </a:r>
            <a:r>
              <a:rPr lang="en-US" sz="2000" dirty="0" err="1">
                <a:solidFill>
                  <a:srgbClr val="7E6B73"/>
                </a:solidFill>
                <a:latin typeface="Open Sans"/>
                <a:ea typeface="Open Sans"/>
                <a:cs typeface="Open Sans"/>
                <a:sym typeface="Open Sans"/>
              </a:rPr>
              <a:t>gestión</a:t>
            </a:r>
            <a:r>
              <a:rPr lang="en-US" sz="2000" dirty="0">
                <a:solidFill>
                  <a:srgbClr val="7E6B73"/>
                </a:solidFill>
                <a:latin typeface="Open Sans"/>
                <a:ea typeface="Open Sans"/>
                <a:cs typeface="Open Sans"/>
                <a:sym typeface="Open Sans"/>
              </a:rPr>
              <a:t>.</a:t>
            </a:r>
            <a:endParaRPr sz="2000" dirty="0">
              <a:solidFill>
                <a:srgbClr val="7E6B73"/>
              </a:solidFill>
              <a:latin typeface="Open Sans"/>
              <a:ea typeface="Open Sans"/>
              <a:cs typeface="Open Sans"/>
              <a:sym typeface="Open Sans"/>
            </a:endParaRPr>
          </a:p>
          <a:p>
            <a:pPr marL="457200" lvl="0" indent="-355600" algn="l" rtl="0">
              <a:lnSpc>
                <a:spcPct val="150000"/>
              </a:lnSpc>
              <a:spcBef>
                <a:spcPts val="0"/>
              </a:spcBef>
              <a:spcAft>
                <a:spcPts val="0"/>
              </a:spcAft>
              <a:buClr>
                <a:srgbClr val="7E6B73"/>
              </a:buClr>
              <a:buSzPts val="2000"/>
              <a:buFont typeface="Open Sans"/>
              <a:buChar char="●"/>
            </a:pPr>
            <a:r>
              <a:rPr lang="en-US" sz="2000" dirty="0">
                <a:solidFill>
                  <a:srgbClr val="7E6B73"/>
                </a:solidFill>
                <a:latin typeface="Open Sans"/>
                <a:ea typeface="Open Sans"/>
                <a:cs typeface="Open Sans"/>
                <a:sym typeface="Open Sans"/>
              </a:rPr>
              <a:t>•</a:t>
            </a:r>
            <a:r>
              <a:rPr lang="en-US" sz="2000" dirty="0" err="1">
                <a:solidFill>
                  <a:srgbClr val="7E6B73"/>
                </a:solidFill>
                <a:latin typeface="Open Sans"/>
                <a:ea typeface="Open Sans"/>
                <a:cs typeface="Open Sans"/>
                <a:sym typeface="Open Sans"/>
              </a:rPr>
              <a:t>Reducir</a:t>
            </a:r>
            <a:r>
              <a:rPr lang="en-US" sz="2000" dirty="0">
                <a:solidFill>
                  <a:srgbClr val="7E6B73"/>
                </a:solidFill>
                <a:latin typeface="Open Sans"/>
                <a:ea typeface="Open Sans"/>
                <a:cs typeface="Open Sans"/>
                <a:sym typeface="Open Sans"/>
              </a:rPr>
              <a:t> el </a:t>
            </a:r>
            <a:r>
              <a:rPr lang="en-US" sz="2000" dirty="0" err="1">
                <a:solidFill>
                  <a:srgbClr val="7E6B73"/>
                </a:solidFill>
                <a:latin typeface="Open Sans"/>
                <a:ea typeface="Open Sans"/>
                <a:cs typeface="Open Sans"/>
                <a:sym typeface="Open Sans"/>
              </a:rPr>
              <a:t>tiempo</a:t>
            </a:r>
            <a:r>
              <a:rPr lang="en-US" sz="2000" dirty="0">
                <a:solidFill>
                  <a:srgbClr val="7E6B73"/>
                </a:solidFill>
                <a:latin typeface="Open Sans"/>
                <a:ea typeface="Open Sans"/>
                <a:cs typeface="Open Sans"/>
                <a:sym typeface="Open Sans"/>
              </a:rPr>
              <a:t> </a:t>
            </a:r>
            <a:r>
              <a:rPr lang="en-US" sz="2000" dirty="0" err="1">
                <a:solidFill>
                  <a:srgbClr val="7E6B73"/>
                </a:solidFill>
                <a:latin typeface="Open Sans"/>
                <a:ea typeface="Open Sans"/>
                <a:cs typeface="Open Sans"/>
                <a:sym typeface="Open Sans"/>
              </a:rPr>
              <a:t>en</a:t>
            </a:r>
            <a:r>
              <a:rPr lang="en-US" sz="2000" dirty="0">
                <a:solidFill>
                  <a:srgbClr val="7E6B73"/>
                </a:solidFill>
                <a:latin typeface="Open Sans"/>
                <a:ea typeface="Open Sans"/>
                <a:cs typeface="Open Sans"/>
                <a:sym typeface="Open Sans"/>
              </a:rPr>
              <a:t> </a:t>
            </a:r>
            <a:r>
              <a:rPr lang="en-US" sz="2000" dirty="0" err="1">
                <a:solidFill>
                  <a:srgbClr val="7E6B73"/>
                </a:solidFill>
                <a:latin typeface="Open Sans"/>
                <a:ea typeface="Open Sans"/>
                <a:cs typeface="Open Sans"/>
                <a:sym typeface="Open Sans"/>
              </a:rPr>
              <a:t>preparar</a:t>
            </a:r>
            <a:r>
              <a:rPr lang="en-US" sz="2000" dirty="0">
                <a:solidFill>
                  <a:srgbClr val="7E6B73"/>
                </a:solidFill>
                <a:latin typeface="Open Sans"/>
                <a:ea typeface="Open Sans"/>
                <a:cs typeface="Open Sans"/>
                <a:sym typeface="Open Sans"/>
              </a:rPr>
              <a:t> </a:t>
            </a:r>
            <a:r>
              <a:rPr lang="en-US" sz="2000" dirty="0" err="1">
                <a:solidFill>
                  <a:srgbClr val="7E6B73"/>
                </a:solidFill>
                <a:latin typeface="Open Sans"/>
                <a:ea typeface="Open Sans"/>
                <a:cs typeface="Open Sans"/>
                <a:sym typeface="Open Sans"/>
              </a:rPr>
              <a:t>reportes</a:t>
            </a:r>
            <a:r>
              <a:rPr lang="en-US" sz="2000" dirty="0">
                <a:solidFill>
                  <a:srgbClr val="7E6B73"/>
                </a:solidFill>
                <a:latin typeface="Open Sans"/>
                <a:ea typeface="Open Sans"/>
                <a:cs typeface="Open Sans"/>
                <a:sym typeface="Open Sans"/>
              </a:rPr>
              <a:t> para </a:t>
            </a:r>
            <a:r>
              <a:rPr lang="en-US" sz="2000" dirty="0" err="1">
                <a:solidFill>
                  <a:srgbClr val="7E6B73"/>
                </a:solidFill>
                <a:latin typeface="Open Sans"/>
                <a:ea typeface="Open Sans"/>
                <a:cs typeface="Open Sans"/>
                <a:sym typeface="Open Sans"/>
              </a:rPr>
              <a:t>ejecución</a:t>
            </a:r>
            <a:r>
              <a:rPr lang="en-US" sz="2000" dirty="0">
                <a:solidFill>
                  <a:srgbClr val="7E6B73"/>
                </a:solidFill>
                <a:latin typeface="Open Sans"/>
                <a:ea typeface="Open Sans"/>
                <a:cs typeface="Open Sans"/>
                <a:sym typeface="Open Sans"/>
              </a:rPr>
              <a:t> de la </a:t>
            </a:r>
            <a:r>
              <a:rPr lang="en-US" sz="2000" dirty="0" err="1">
                <a:solidFill>
                  <a:srgbClr val="7E6B73"/>
                </a:solidFill>
                <a:latin typeface="Open Sans"/>
                <a:ea typeface="Open Sans"/>
                <a:cs typeface="Open Sans"/>
                <a:sym typeface="Open Sans"/>
              </a:rPr>
              <a:t>solución</a:t>
            </a:r>
            <a:r>
              <a:rPr lang="en-US" sz="2000" dirty="0">
                <a:solidFill>
                  <a:srgbClr val="7E6B73"/>
                </a:solidFill>
                <a:latin typeface="Open Sans"/>
                <a:ea typeface="Open Sans"/>
                <a:cs typeface="Open Sans"/>
                <a:sym typeface="Open Sans"/>
              </a:rPr>
              <a:t>. </a:t>
            </a:r>
            <a:endParaRPr sz="2000" dirty="0">
              <a:solidFill>
                <a:srgbClr val="7E6B73"/>
              </a:solidFill>
              <a:latin typeface="Open Sans"/>
              <a:ea typeface="Open Sans"/>
              <a:cs typeface="Open Sans"/>
              <a:sym typeface="Open Sans"/>
            </a:endParaRPr>
          </a:p>
          <a:p>
            <a:pPr marL="0" lvl="0" indent="0" algn="l" rtl="0">
              <a:spcBef>
                <a:spcPts val="0"/>
              </a:spcBef>
              <a:spcAft>
                <a:spcPts val="0"/>
              </a:spcAft>
              <a:buNone/>
            </a:pPr>
            <a:endParaRPr dirty="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139"/>
        <p:cNvGrpSpPr/>
        <p:nvPr/>
      </p:nvGrpSpPr>
      <p:grpSpPr>
        <a:xfrm>
          <a:off x="0" y="0"/>
          <a:ext cx="0" cy="0"/>
          <a:chOff x="0" y="0"/>
          <a:chExt cx="0" cy="0"/>
        </a:xfrm>
      </p:grpSpPr>
      <p:sp>
        <p:nvSpPr>
          <p:cNvPr id="140" name="Google Shape;140;p4"/>
          <p:cNvSpPr/>
          <p:nvPr/>
        </p:nvSpPr>
        <p:spPr>
          <a:xfrm>
            <a:off x="-1012382" y="8808288"/>
            <a:ext cx="19526250" cy="2000250"/>
          </a:xfrm>
          <a:prstGeom prst="rect">
            <a:avLst/>
          </a:prstGeom>
          <a:solidFill>
            <a:srgbClr val="F8AC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781050" y="-477936"/>
            <a:ext cx="19526100" cy="2000400"/>
          </a:xfrm>
          <a:prstGeom prst="rect">
            <a:avLst/>
          </a:prstGeom>
          <a:solidFill>
            <a:srgbClr val="F8AC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743650" y="941950"/>
            <a:ext cx="19483200" cy="545400"/>
          </a:xfrm>
          <a:prstGeom prst="rect">
            <a:avLst/>
          </a:prstGeom>
          <a:solidFill>
            <a:srgbClr val="073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990850" y="8808300"/>
            <a:ext cx="19483200" cy="545400"/>
          </a:xfrm>
          <a:prstGeom prst="rect">
            <a:avLst/>
          </a:prstGeom>
          <a:solidFill>
            <a:srgbClr val="073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txBox="1"/>
          <p:nvPr/>
        </p:nvSpPr>
        <p:spPr>
          <a:xfrm>
            <a:off x="1338550" y="5428550"/>
            <a:ext cx="9493800" cy="168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600" b="1">
                <a:latin typeface="Times New Roman"/>
                <a:ea typeface="Times New Roman"/>
                <a:cs typeface="Times New Roman"/>
                <a:sym typeface="Times New Roman"/>
              </a:rPr>
              <a:t>MARCO TEÓRICO</a:t>
            </a:r>
            <a:endParaRPr sz="6600" b="1">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5"/>
          <p:cNvSpPr txBox="1"/>
          <p:nvPr/>
        </p:nvSpPr>
        <p:spPr>
          <a:xfrm>
            <a:off x="1003925" y="567800"/>
            <a:ext cx="5242500" cy="671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4900" b="1">
                <a:solidFill>
                  <a:srgbClr val="002060"/>
                </a:solidFill>
                <a:latin typeface="Open Sans"/>
                <a:ea typeface="Open Sans"/>
                <a:cs typeface="Open Sans"/>
                <a:sym typeface="Open Sans"/>
              </a:rPr>
              <a:t>Osinergmin</a:t>
            </a:r>
            <a:endParaRPr sz="4900" b="1" i="0" u="none" strike="noStrike" cap="none">
              <a:solidFill>
                <a:srgbClr val="002060"/>
              </a:solidFill>
              <a:latin typeface="Open Sans"/>
              <a:ea typeface="Open Sans"/>
              <a:cs typeface="Open Sans"/>
              <a:sym typeface="Open Sans"/>
            </a:endParaRPr>
          </a:p>
        </p:txBody>
      </p:sp>
      <p:sp>
        <p:nvSpPr>
          <p:cNvPr id="150" name="Google Shape;150;p5"/>
          <p:cNvSpPr/>
          <p:nvPr/>
        </p:nvSpPr>
        <p:spPr>
          <a:xfrm>
            <a:off x="1003925" y="1437650"/>
            <a:ext cx="7609800" cy="148800"/>
          </a:xfrm>
          <a:prstGeom prst="rect">
            <a:avLst/>
          </a:prstGeom>
          <a:solidFill>
            <a:srgbClr val="F8AC39"/>
          </a:solidFill>
          <a:ln w="9525" cap="flat" cmpd="sng">
            <a:solidFill>
              <a:srgbClr val="F8AC3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txBox="1"/>
          <p:nvPr/>
        </p:nvSpPr>
        <p:spPr>
          <a:xfrm>
            <a:off x="1096825" y="1777438"/>
            <a:ext cx="7870200" cy="2427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3000">
                <a:latin typeface="Calibri"/>
                <a:ea typeface="Calibri"/>
                <a:cs typeface="Calibri"/>
                <a:sym typeface="Calibri"/>
              </a:rPr>
              <a:t>Es la institución pública que supervisa que las empresas formales eléctricas y de hidrocarburos brinden un servicio permanente, seguro y de calidad, y que las empresas mineras realicen sus actividades de manera segura.</a:t>
            </a:r>
            <a:endParaRPr sz="3000">
              <a:latin typeface="Calibri"/>
              <a:ea typeface="Calibri"/>
              <a:cs typeface="Calibri"/>
              <a:sym typeface="Calibri"/>
            </a:endParaRPr>
          </a:p>
        </p:txBody>
      </p:sp>
      <p:pic>
        <p:nvPicPr>
          <p:cNvPr id="152" name="Google Shape;152;p5"/>
          <p:cNvPicPr preferRelativeResize="0"/>
          <p:nvPr/>
        </p:nvPicPr>
        <p:blipFill>
          <a:blip r:embed="rId3">
            <a:alphaModFix/>
          </a:blip>
          <a:stretch>
            <a:fillRect/>
          </a:stretch>
        </p:blipFill>
        <p:spPr>
          <a:xfrm>
            <a:off x="10361400" y="1877875"/>
            <a:ext cx="6795925" cy="1957975"/>
          </a:xfrm>
          <a:prstGeom prst="rect">
            <a:avLst/>
          </a:prstGeom>
          <a:noFill/>
          <a:ln>
            <a:noFill/>
          </a:ln>
        </p:spPr>
      </p:pic>
      <p:sp>
        <p:nvSpPr>
          <p:cNvPr id="153" name="Google Shape;153;p5"/>
          <p:cNvSpPr/>
          <p:nvPr/>
        </p:nvSpPr>
        <p:spPr>
          <a:xfrm>
            <a:off x="9716825" y="1566874"/>
            <a:ext cx="2528400" cy="2580000"/>
          </a:xfrm>
          <a:prstGeom prst="ellipse">
            <a:avLst/>
          </a:prstGeom>
          <a:noFill/>
          <a:ln w="38100"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5"/>
          <p:cNvSpPr txBox="1"/>
          <p:nvPr/>
        </p:nvSpPr>
        <p:spPr>
          <a:xfrm>
            <a:off x="1003925" y="4395413"/>
            <a:ext cx="10674600" cy="671400"/>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r>
              <a:rPr lang="en-US" sz="4300" b="1">
                <a:solidFill>
                  <a:srgbClr val="002060"/>
                </a:solidFill>
                <a:latin typeface="Open Sans"/>
                <a:ea typeface="Open Sans"/>
                <a:cs typeface="Open Sans"/>
                <a:sym typeface="Open Sans"/>
              </a:rPr>
              <a:t>Funciones en el servicio eléctrico</a:t>
            </a:r>
            <a:endParaRPr sz="4300" b="1" i="0" u="none" strike="noStrike" cap="none">
              <a:solidFill>
                <a:srgbClr val="002060"/>
              </a:solidFill>
              <a:latin typeface="Open Sans"/>
              <a:ea typeface="Open Sans"/>
              <a:cs typeface="Open Sans"/>
              <a:sym typeface="Open Sans"/>
            </a:endParaRPr>
          </a:p>
        </p:txBody>
      </p:sp>
      <p:sp>
        <p:nvSpPr>
          <p:cNvPr id="155" name="Google Shape;155;p5"/>
          <p:cNvSpPr/>
          <p:nvPr/>
        </p:nvSpPr>
        <p:spPr>
          <a:xfrm>
            <a:off x="1003925" y="5172997"/>
            <a:ext cx="8911200" cy="148800"/>
          </a:xfrm>
          <a:prstGeom prst="rect">
            <a:avLst/>
          </a:prstGeom>
          <a:solidFill>
            <a:srgbClr val="F8AC39"/>
          </a:solidFill>
          <a:ln w="9525" cap="flat" cmpd="sng">
            <a:solidFill>
              <a:srgbClr val="F8AC3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5"/>
          <p:cNvSpPr/>
          <p:nvPr/>
        </p:nvSpPr>
        <p:spPr>
          <a:xfrm rot="5400000">
            <a:off x="-4982023" y="4981950"/>
            <a:ext cx="10311000" cy="347100"/>
          </a:xfrm>
          <a:prstGeom prst="rect">
            <a:avLst/>
          </a:prstGeom>
          <a:solidFill>
            <a:srgbClr val="F8AC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rot="-5400000">
            <a:off x="-4701822" y="4965300"/>
            <a:ext cx="10287000" cy="356400"/>
          </a:xfrm>
          <a:prstGeom prst="rect">
            <a:avLst/>
          </a:prstGeom>
          <a:solidFill>
            <a:srgbClr val="002060"/>
          </a:solidFill>
          <a:ln w="9525" cap="flat" cmpd="sng">
            <a:solidFill>
              <a:srgbClr val="002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 name="Google Shape;158;p5"/>
          <p:cNvPicPr preferRelativeResize="0"/>
          <p:nvPr/>
        </p:nvPicPr>
        <p:blipFill>
          <a:blip r:embed="rId4">
            <a:alphaModFix/>
          </a:blip>
          <a:stretch>
            <a:fillRect/>
          </a:stretch>
        </p:blipFill>
        <p:spPr>
          <a:xfrm>
            <a:off x="1267975" y="5626400"/>
            <a:ext cx="9266900" cy="4239025"/>
          </a:xfrm>
          <a:prstGeom prst="rect">
            <a:avLst/>
          </a:prstGeom>
          <a:noFill/>
          <a:ln>
            <a:noFill/>
          </a:ln>
        </p:spPr>
      </p:pic>
      <p:pic>
        <p:nvPicPr>
          <p:cNvPr id="159" name="Google Shape;159;p5"/>
          <p:cNvPicPr preferRelativeResize="0"/>
          <p:nvPr/>
        </p:nvPicPr>
        <p:blipFill>
          <a:blip r:embed="rId5">
            <a:alphaModFix/>
          </a:blip>
          <a:stretch>
            <a:fillRect/>
          </a:stretch>
        </p:blipFill>
        <p:spPr>
          <a:xfrm>
            <a:off x="11455814" y="5315375"/>
            <a:ext cx="6370161" cy="4239025"/>
          </a:xfrm>
          <a:prstGeom prst="rect">
            <a:avLst/>
          </a:prstGeom>
          <a:noFill/>
          <a:ln>
            <a:noFill/>
          </a:ln>
        </p:spPr>
      </p:pic>
      <p:sp>
        <p:nvSpPr>
          <p:cNvPr id="160" name="Google Shape;160;p5"/>
          <p:cNvSpPr/>
          <p:nvPr/>
        </p:nvSpPr>
        <p:spPr>
          <a:xfrm>
            <a:off x="10361400" y="5315375"/>
            <a:ext cx="1016400" cy="4325400"/>
          </a:xfrm>
          <a:prstGeom prst="leftBrace">
            <a:avLst>
              <a:gd name="adj1" fmla="val 50000"/>
              <a:gd name="adj2" fmla="val 50000"/>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g987a45e6de_0_14"/>
          <p:cNvSpPr/>
          <p:nvPr/>
        </p:nvSpPr>
        <p:spPr>
          <a:xfrm>
            <a:off x="-292100" y="8866236"/>
            <a:ext cx="18986400" cy="1730400"/>
          </a:xfrm>
          <a:prstGeom prst="rect">
            <a:avLst/>
          </a:prstGeom>
          <a:solidFill>
            <a:srgbClr val="F8AC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g987a45e6de_0_14"/>
          <p:cNvSpPr txBox="1"/>
          <p:nvPr/>
        </p:nvSpPr>
        <p:spPr>
          <a:xfrm>
            <a:off x="446200" y="446123"/>
            <a:ext cx="6733500" cy="1456200"/>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r>
              <a:rPr lang="en-US" sz="4400" b="1">
                <a:solidFill>
                  <a:srgbClr val="002060"/>
                </a:solidFill>
                <a:latin typeface="Open Sans"/>
                <a:ea typeface="Open Sans"/>
                <a:cs typeface="Open Sans"/>
                <a:sym typeface="Open Sans"/>
              </a:rPr>
              <a:t>Procesos de supervisión</a:t>
            </a:r>
            <a:endParaRPr sz="4400" b="1" i="0" u="none" strike="noStrike" cap="none">
              <a:solidFill>
                <a:srgbClr val="002060"/>
              </a:solidFill>
              <a:latin typeface="Open Sans"/>
              <a:ea typeface="Open Sans"/>
              <a:cs typeface="Open Sans"/>
              <a:sym typeface="Open Sans"/>
            </a:endParaRPr>
          </a:p>
        </p:txBody>
      </p:sp>
      <p:sp>
        <p:nvSpPr>
          <p:cNvPr id="167" name="Google Shape;167;g987a45e6de_0_14"/>
          <p:cNvSpPr/>
          <p:nvPr/>
        </p:nvSpPr>
        <p:spPr>
          <a:xfrm>
            <a:off x="-292100" y="8866250"/>
            <a:ext cx="18986400" cy="545400"/>
          </a:xfrm>
          <a:prstGeom prst="rect">
            <a:avLst/>
          </a:prstGeom>
          <a:solidFill>
            <a:srgbClr val="073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8" name="Google Shape;168;g987a45e6de_0_14"/>
          <p:cNvCxnSpPr/>
          <p:nvPr/>
        </p:nvCxnSpPr>
        <p:spPr>
          <a:xfrm>
            <a:off x="480850" y="1182770"/>
            <a:ext cx="6664200" cy="37800"/>
          </a:xfrm>
          <a:prstGeom prst="straightConnector1">
            <a:avLst/>
          </a:prstGeom>
          <a:noFill/>
          <a:ln w="114300" cap="flat" cmpd="sng">
            <a:solidFill>
              <a:srgbClr val="002060"/>
            </a:solidFill>
            <a:prstDash val="solid"/>
            <a:round/>
            <a:headEnd type="none" w="med" len="med"/>
            <a:tailEnd type="none" w="med" len="med"/>
          </a:ln>
        </p:spPr>
      </p:cxnSp>
      <p:pic>
        <p:nvPicPr>
          <p:cNvPr id="169" name="Google Shape;169;g987a45e6de_0_14" descr="Certificación ISO 9001: Bizintek garantiza la máxima calidad en diseño  electrónico - Bizintek"/>
          <p:cNvPicPr preferRelativeResize="0"/>
          <p:nvPr/>
        </p:nvPicPr>
        <p:blipFill rotWithShape="1">
          <a:blip r:embed="rId3">
            <a:alphaModFix/>
          </a:blip>
          <a:srcRect l="25020" r="21091"/>
          <a:stretch/>
        </p:blipFill>
        <p:spPr>
          <a:xfrm>
            <a:off x="8727905" y="1094084"/>
            <a:ext cx="1346923" cy="1202000"/>
          </a:xfrm>
          <a:prstGeom prst="rect">
            <a:avLst/>
          </a:prstGeom>
          <a:noFill/>
          <a:ln>
            <a:noFill/>
          </a:ln>
        </p:spPr>
      </p:pic>
      <p:pic>
        <p:nvPicPr>
          <p:cNvPr id="170" name="Google Shape;170;g987a45e6de_0_14" descr="ᐈ Poste de luz vector de stock, dibujos poste de luz | descargar en  Depositphotos®"/>
          <p:cNvPicPr preferRelativeResize="0"/>
          <p:nvPr/>
        </p:nvPicPr>
        <p:blipFill rotWithShape="1">
          <a:blip r:embed="rId4">
            <a:alphaModFix/>
          </a:blip>
          <a:srcRect/>
          <a:stretch/>
        </p:blipFill>
        <p:spPr>
          <a:xfrm>
            <a:off x="11923769" y="768418"/>
            <a:ext cx="2199639" cy="1815938"/>
          </a:xfrm>
          <a:prstGeom prst="rect">
            <a:avLst/>
          </a:prstGeom>
          <a:noFill/>
          <a:ln>
            <a:noFill/>
          </a:ln>
        </p:spPr>
      </p:pic>
      <p:pic>
        <p:nvPicPr>
          <p:cNvPr id="171" name="Google Shape;171;g987a45e6de_0_14" descr="Medidor De Electricidad descarga gratuita de png - Medidor de electricidad  Iconos de Equipo de Clip art - medidor de electricidad imagen png - imagen  transparente descarga gratuita"/>
          <p:cNvPicPr preferRelativeResize="0"/>
          <p:nvPr/>
        </p:nvPicPr>
        <p:blipFill rotWithShape="1">
          <a:blip r:embed="rId5">
            <a:alphaModFix/>
          </a:blip>
          <a:srcRect/>
          <a:stretch/>
        </p:blipFill>
        <p:spPr>
          <a:xfrm>
            <a:off x="15705740" y="896824"/>
            <a:ext cx="1563392" cy="1290678"/>
          </a:xfrm>
          <a:prstGeom prst="rect">
            <a:avLst/>
          </a:prstGeom>
          <a:noFill/>
          <a:ln>
            <a:noFill/>
          </a:ln>
        </p:spPr>
      </p:pic>
      <p:sp>
        <p:nvSpPr>
          <p:cNvPr id="172" name="Google Shape;172;g987a45e6de_0_14"/>
          <p:cNvSpPr txBox="1"/>
          <p:nvPr/>
        </p:nvSpPr>
        <p:spPr>
          <a:xfrm>
            <a:off x="8417847" y="2478323"/>
            <a:ext cx="2507700" cy="9837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200" b="1">
                <a:solidFill>
                  <a:schemeClr val="dk1"/>
                </a:solidFill>
                <a:latin typeface="Times New Roman"/>
                <a:ea typeface="Times New Roman"/>
                <a:cs typeface="Times New Roman"/>
                <a:sym typeface="Times New Roman"/>
              </a:rPr>
              <a:t>Supervisión  de la calidad del servicio eléctrico</a:t>
            </a:r>
            <a:endParaRPr sz="2200" b="1">
              <a:solidFill>
                <a:schemeClr val="dk1"/>
              </a:solidFill>
              <a:latin typeface="Times New Roman"/>
              <a:ea typeface="Times New Roman"/>
              <a:cs typeface="Times New Roman"/>
              <a:sym typeface="Times New Roman"/>
            </a:endParaRPr>
          </a:p>
        </p:txBody>
      </p:sp>
      <p:pic>
        <p:nvPicPr>
          <p:cNvPr id="173" name="Google Shape;173;g987a45e6de_0_14" descr="Certificación ISO 9001: Bizintek garantiza la máxima calidad en diseño  electrónico - Bizintek"/>
          <p:cNvPicPr preferRelativeResize="0"/>
          <p:nvPr/>
        </p:nvPicPr>
        <p:blipFill rotWithShape="1">
          <a:blip r:embed="rId3">
            <a:alphaModFix/>
          </a:blip>
          <a:srcRect l="25020" r="21091"/>
          <a:stretch/>
        </p:blipFill>
        <p:spPr>
          <a:xfrm>
            <a:off x="8824114" y="980332"/>
            <a:ext cx="1563396" cy="1395180"/>
          </a:xfrm>
          <a:prstGeom prst="rect">
            <a:avLst/>
          </a:prstGeom>
          <a:noFill/>
          <a:ln>
            <a:noFill/>
          </a:ln>
        </p:spPr>
      </p:pic>
      <p:cxnSp>
        <p:nvCxnSpPr>
          <p:cNvPr id="174" name="Google Shape;174;g987a45e6de_0_14"/>
          <p:cNvCxnSpPr/>
          <p:nvPr/>
        </p:nvCxnSpPr>
        <p:spPr>
          <a:xfrm rot="10800000" flipH="1">
            <a:off x="8115300" y="644648"/>
            <a:ext cx="9890100" cy="64500"/>
          </a:xfrm>
          <a:prstGeom prst="straightConnector1">
            <a:avLst/>
          </a:prstGeom>
          <a:noFill/>
          <a:ln w="114300" cap="flat" cmpd="sng">
            <a:solidFill>
              <a:srgbClr val="1C4587"/>
            </a:solidFill>
            <a:prstDash val="solid"/>
            <a:round/>
            <a:headEnd type="none" w="med" len="med"/>
            <a:tailEnd type="none" w="med" len="med"/>
          </a:ln>
        </p:spPr>
      </p:cxnSp>
      <p:cxnSp>
        <p:nvCxnSpPr>
          <p:cNvPr id="175" name="Google Shape;175;g987a45e6de_0_14"/>
          <p:cNvCxnSpPr/>
          <p:nvPr/>
        </p:nvCxnSpPr>
        <p:spPr>
          <a:xfrm rot="10800000" flipH="1">
            <a:off x="8115300" y="3578764"/>
            <a:ext cx="9890100" cy="64500"/>
          </a:xfrm>
          <a:prstGeom prst="straightConnector1">
            <a:avLst/>
          </a:prstGeom>
          <a:noFill/>
          <a:ln w="114300" cap="flat" cmpd="sng">
            <a:solidFill>
              <a:schemeClr val="dk2"/>
            </a:solidFill>
            <a:prstDash val="solid"/>
            <a:round/>
            <a:headEnd type="none" w="med" len="med"/>
            <a:tailEnd type="none" w="med" len="med"/>
          </a:ln>
        </p:spPr>
      </p:cxnSp>
      <p:cxnSp>
        <p:nvCxnSpPr>
          <p:cNvPr id="176" name="Google Shape;176;g987a45e6de_0_14"/>
          <p:cNvCxnSpPr/>
          <p:nvPr/>
        </p:nvCxnSpPr>
        <p:spPr>
          <a:xfrm>
            <a:off x="8130940" y="722073"/>
            <a:ext cx="15600" cy="2971200"/>
          </a:xfrm>
          <a:prstGeom prst="straightConnector1">
            <a:avLst/>
          </a:prstGeom>
          <a:noFill/>
          <a:ln w="76200" cap="flat" cmpd="sng">
            <a:solidFill>
              <a:srgbClr val="A64D79"/>
            </a:solidFill>
            <a:prstDash val="solid"/>
            <a:round/>
            <a:headEnd type="none" w="med" len="med"/>
            <a:tailEnd type="none" w="med" len="med"/>
          </a:ln>
        </p:spPr>
      </p:cxnSp>
      <p:cxnSp>
        <p:nvCxnSpPr>
          <p:cNvPr id="177" name="Google Shape;177;g987a45e6de_0_14"/>
          <p:cNvCxnSpPr/>
          <p:nvPr/>
        </p:nvCxnSpPr>
        <p:spPr>
          <a:xfrm>
            <a:off x="18005108" y="644575"/>
            <a:ext cx="15600" cy="2971200"/>
          </a:xfrm>
          <a:prstGeom prst="straightConnector1">
            <a:avLst/>
          </a:prstGeom>
          <a:noFill/>
          <a:ln w="76200" cap="flat" cmpd="sng">
            <a:solidFill>
              <a:srgbClr val="A64D79"/>
            </a:solidFill>
            <a:prstDash val="solid"/>
            <a:round/>
            <a:headEnd type="none" w="med" len="med"/>
            <a:tailEnd type="none" w="med" len="med"/>
          </a:ln>
        </p:spPr>
      </p:cxnSp>
      <p:cxnSp>
        <p:nvCxnSpPr>
          <p:cNvPr id="178" name="Google Shape;178;g987a45e6de_0_14"/>
          <p:cNvCxnSpPr/>
          <p:nvPr/>
        </p:nvCxnSpPr>
        <p:spPr>
          <a:xfrm>
            <a:off x="11236972" y="663090"/>
            <a:ext cx="15600" cy="2971200"/>
          </a:xfrm>
          <a:prstGeom prst="straightConnector1">
            <a:avLst/>
          </a:prstGeom>
          <a:noFill/>
          <a:ln w="76200" cap="flat" cmpd="sng">
            <a:solidFill>
              <a:srgbClr val="A64D79"/>
            </a:solidFill>
            <a:prstDash val="solid"/>
            <a:round/>
            <a:headEnd type="none" w="med" len="med"/>
            <a:tailEnd type="none" w="med" len="med"/>
          </a:ln>
        </p:spPr>
      </p:cxnSp>
      <p:cxnSp>
        <p:nvCxnSpPr>
          <p:cNvPr id="179" name="Google Shape;179;g987a45e6de_0_14"/>
          <p:cNvCxnSpPr/>
          <p:nvPr/>
        </p:nvCxnSpPr>
        <p:spPr>
          <a:xfrm>
            <a:off x="14954038" y="644575"/>
            <a:ext cx="15600" cy="2971200"/>
          </a:xfrm>
          <a:prstGeom prst="straightConnector1">
            <a:avLst/>
          </a:prstGeom>
          <a:noFill/>
          <a:ln w="76200" cap="flat" cmpd="sng">
            <a:solidFill>
              <a:srgbClr val="A64D79"/>
            </a:solidFill>
            <a:prstDash val="solid"/>
            <a:round/>
            <a:headEnd type="none" w="med" len="med"/>
            <a:tailEnd type="none" w="med" len="med"/>
          </a:ln>
        </p:spPr>
      </p:cxnSp>
      <p:sp>
        <p:nvSpPr>
          <p:cNvPr id="180" name="Google Shape;180;g987a45e6de_0_14"/>
          <p:cNvSpPr txBox="1"/>
          <p:nvPr/>
        </p:nvSpPr>
        <p:spPr>
          <a:xfrm>
            <a:off x="11837882" y="2492601"/>
            <a:ext cx="2507700" cy="9837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200" b="1">
                <a:solidFill>
                  <a:schemeClr val="dk1"/>
                </a:solidFill>
                <a:latin typeface="Times New Roman"/>
                <a:ea typeface="Times New Roman"/>
                <a:cs typeface="Times New Roman"/>
                <a:sym typeface="Times New Roman"/>
              </a:rPr>
              <a:t>Supervisión de alumbrado público</a:t>
            </a:r>
            <a:endParaRPr sz="2200" b="1">
              <a:solidFill>
                <a:schemeClr val="dk1"/>
              </a:solidFill>
              <a:latin typeface="Times New Roman"/>
              <a:ea typeface="Times New Roman"/>
              <a:cs typeface="Times New Roman"/>
              <a:sym typeface="Times New Roman"/>
            </a:endParaRPr>
          </a:p>
        </p:txBody>
      </p:sp>
      <p:sp>
        <p:nvSpPr>
          <p:cNvPr id="181" name="Google Shape;181;g987a45e6de_0_14"/>
          <p:cNvSpPr txBox="1"/>
          <p:nvPr/>
        </p:nvSpPr>
        <p:spPr>
          <a:xfrm>
            <a:off x="15294496" y="2492609"/>
            <a:ext cx="2507700" cy="9837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200" b="1">
                <a:solidFill>
                  <a:schemeClr val="dk1"/>
                </a:solidFill>
                <a:latin typeface="Times New Roman"/>
                <a:ea typeface="Times New Roman"/>
                <a:cs typeface="Times New Roman"/>
                <a:sym typeface="Times New Roman"/>
              </a:rPr>
              <a:t>Supervisión para la contrastación de medidores</a:t>
            </a:r>
            <a:endParaRPr sz="2200" b="1">
              <a:solidFill>
                <a:schemeClr val="dk1"/>
              </a:solidFill>
              <a:latin typeface="Times New Roman"/>
              <a:ea typeface="Times New Roman"/>
              <a:cs typeface="Times New Roman"/>
              <a:sym typeface="Times New Roman"/>
            </a:endParaRPr>
          </a:p>
        </p:txBody>
      </p:sp>
      <p:sp>
        <p:nvSpPr>
          <p:cNvPr id="182" name="Google Shape;182;g987a45e6de_0_14"/>
          <p:cNvSpPr txBox="1"/>
          <p:nvPr/>
        </p:nvSpPr>
        <p:spPr>
          <a:xfrm>
            <a:off x="177439" y="2690962"/>
            <a:ext cx="6920811" cy="4434331"/>
          </a:xfrm>
          <a:prstGeom prst="rect">
            <a:avLst/>
          </a:prstGeom>
          <a:noFill/>
          <a:ln>
            <a:noFill/>
          </a:ln>
        </p:spPr>
        <p:txBody>
          <a:bodyPr spcFirstLastPara="1" wrap="square" lIns="91425" tIns="91425" rIns="91425" bIns="91425" anchor="t" anchorCtr="0">
            <a:noAutofit/>
          </a:bodyPr>
          <a:lstStyle/>
          <a:p>
            <a:pPr marL="901700" lvl="0" indent="-228600" algn="just" rtl="0">
              <a:lnSpc>
                <a:spcPct val="150000"/>
              </a:lnSpc>
              <a:spcBef>
                <a:spcPts val="0"/>
              </a:spcBef>
              <a:spcAft>
                <a:spcPts val="0"/>
              </a:spcAft>
              <a:buNone/>
            </a:pPr>
            <a:r>
              <a:rPr lang="en-US" sz="2100" dirty="0">
                <a:solidFill>
                  <a:schemeClr val="dk1"/>
                </a:solidFill>
              </a:rPr>
              <a:t>●</a:t>
            </a:r>
            <a:r>
              <a:rPr lang="en-US" sz="1700" dirty="0">
                <a:solidFill>
                  <a:schemeClr val="dk1"/>
                </a:solidFill>
                <a:latin typeface="Times New Roman"/>
                <a:ea typeface="Times New Roman"/>
                <a:cs typeface="Times New Roman"/>
                <a:sym typeface="Times New Roman"/>
              </a:rPr>
              <a:t>        </a:t>
            </a:r>
            <a:r>
              <a:rPr lang="en-US" sz="2100" dirty="0" err="1">
                <a:solidFill>
                  <a:schemeClr val="dk1"/>
                </a:solidFill>
              </a:rPr>
              <a:t>Medición</a:t>
            </a:r>
            <a:r>
              <a:rPr lang="en-US" sz="2100" dirty="0">
                <a:solidFill>
                  <a:schemeClr val="dk1"/>
                </a:solidFill>
              </a:rPr>
              <a:t> por </a:t>
            </a:r>
            <a:r>
              <a:rPr lang="en-US" sz="2100" dirty="0" err="1">
                <a:solidFill>
                  <a:schemeClr val="dk1"/>
                </a:solidFill>
              </a:rPr>
              <a:t>indicadores</a:t>
            </a:r>
            <a:endParaRPr sz="2100" dirty="0">
              <a:solidFill>
                <a:schemeClr val="dk1"/>
              </a:solidFill>
            </a:endParaRPr>
          </a:p>
          <a:p>
            <a:pPr marL="901700" lvl="0" indent="-228600" algn="just" rtl="0">
              <a:lnSpc>
                <a:spcPct val="150000"/>
              </a:lnSpc>
              <a:spcBef>
                <a:spcPts val="0"/>
              </a:spcBef>
              <a:spcAft>
                <a:spcPts val="0"/>
              </a:spcAft>
              <a:buNone/>
            </a:pPr>
            <a:r>
              <a:rPr lang="en-US" sz="2100" dirty="0">
                <a:solidFill>
                  <a:schemeClr val="dk1"/>
                </a:solidFill>
              </a:rPr>
              <a:t>●</a:t>
            </a:r>
            <a:r>
              <a:rPr lang="en-US" sz="1700" dirty="0">
                <a:solidFill>
                  <a:schemeClr val="dk1"/>
                </a:solidFill>
                <a:latin typeface="Times New Roman"/>
                <a:ea typeface="Times New Roman"/>
                <a:cs typeface="Times New Roman"/>
                <a:sym typeface="Times New Roman"/>
              </a:rPr>
              <a:t>        </a:t>
            </a:r>
            <a:r>
              <a:rPr lang="en-US" sz="2100" dirty="0" err="1">
                <a:solidFill>
                  <a:schemeClr val="dk1"/>
                </a:solidFill>
              </a:rPr>
              <a:t>Información</a:t>
            </a:r>
            <a:r>
              <a:rPr lang="en-US" sz="2100" dirty="0">
                <a:solidFill>
                  <a:schemeClr val="dk1"/>
                </a:solidFill>
              </a:rPr>
              <a:t> </a:t>
            </a:r>
            <a:r>
              <a:rPr lang="en-US" sz="2100" dirty="0" err="1">
                <a:solidFill>
                  <a:schemeClr val="dk1"/>
                </a:solidFill>
              </a:rPr>
              <a:t>generada</a:t>
            </a:r>
            <a:r>
              <a:rPr lang="en-US" sz="2100" dirty="0">
                <a:solidFill>
                  <a:schemeClr val="dk1"/>
                </a:solidFill>
              </a:rPr>
              <a:t> por las </a:t>
            </a:r>
            <a:r>
              <a:rPr lang="en-US" sz="2100" dirty="0" err="1">
                <a:solidFill>
                  <a:schemeClr val="dk1"/>
                </a:solidFill>
              </a:rPr>
              <a:t>concesionarias</a:t>
            </a:r>
            <a:endParaRPr sz="2100" dirty="0">
              <a:solidFill>
                <a:schemeClr val="dk1"/>
              </a:solidFill>
            </a:endParaRPr>
          </a:p>
          <a:p>
            <a:pPr marL="901700" lvl="0" indent="-228600" algn="just" rtl="0">
              <a:lnSpc>
                <a:spcPct val="150000"/>
              </a:lnSpc>
              <a:spcBef>
                <a:spcPts val="0"/>
              </a:spcBef>
              <a:spcAft>
                <a:spcPts val="0"/>
              </a:spcAft>
              <a:buNone/>
            </a:pPr>
            <a:r>
              <a:rPr lang="en-US" sz="2100" dirty="0">
                <a:solidFill>
                  <a:schemeClr val="dk1"/>
                </a:solidFill>
              </a:rPr>
              <a:t>●</a:t>
            </a:r>
            <a:r>
              <a:rPr lang="en-US" sz="1700" dirty="0">
                <a:solidFill>
                  <a:schemeClr val="dk1"/>
                </a:solidFill>
                <a:latin typeface="Times New Roman"/>
                <a:ea typeface="Times New Roman"/>
                <a:cs typeface="Times New Roman"/>
                <a:sym typeface="Times New Roman"/>
              </a:rPr>
              <a:t>        </a:t>
            </a:r>
            <a:r>
              <a:rPr lang="en-US" sz="2100" dirty="0" err="1">
                <a:solidFill>
                  <a:schemeClr val="dk1"/>
                </a:solidFill>
              </a:rPr>
              <a:t>Debido</a:t>
            </a:r>
            <a:r>
              <a:rPr lang="en-US" sz="2100" dirty="0">
                <a:solidFill>
                  <a:schemeClr val="dk1"/>
                </a:solidFill>
              </a:rPr>
              <a:t> </a:t>
            </a:r>
            <a:r>
              <a:rPr lang="en-US" sz="2100" dirty="0" err="1">
                <a:solidFill>
                  <a:schemeClr val="dk1"/>
                </a:solidFill>
              </a:rPr>
              <a:t>proceso</a:t>
            </a:r>
            <a:r>
              <a:rPr lang="en-US" sz="2100" dirty="0">
                <a:solidFill>
                  <a:schemeClr val="dk1"/>
                </a:solidFill>
              </a:rPr>
              <a:t> legal</a:t>
            </a:r>
            <a:endParaRPr sz="2100" dirty="0">
              <a:solidFill>
                <a:schemeClr val="dk1"/>
              </a:solidFill>
            </a:endParaRPr>
          </a:p>
          <a:p>
            <a:pPr marL="901700" lvl="0" indent="-228600" algn="just" rtl="0">
              <a:lnSpc>
                <a:spcPct val="150000"/>
              </a:lnSpc>
              <a:spcBef>
                <a:spcPts val="0"/>
              </a:spcBef>
              <a:spcAft>
                <a:spcPts val="0"/>
              </a:spcAft>
              <a:buNone/>
            </a:pPr>
            <a:r>
              <a:rPr lang="en-US" sz="2100" dirty="0">
                <a:solidFill>
                  <a:schemeClr val="dk1"/>
                </a:solidFill>
              </a:rPr>
              <a:t>●</a:t>
            </a:r>
            <a:r>
              <a:rPr lang="en-US" sz="1700" dirty="0">
                <a:solidFill>
                  <a:schemeClr val="dk1"/>
                </a:solidFill>
                <a:latin typeface="Times New Roman"/>
                <a:ea typeface="Times New Roman"/>
                <a:cs typeface="Times New Roman"/>
                <a:sym typeface="Times New Roman"/>
              </a:rPr>
              <a:t>        </a:t>
            </a:r>
            <a:r>
              <a:rPr lang="en-US" sz="2100" dirty="0" err="1">
                <a:solidFill>
                  <a:schemeClr val="dk1"/>
                </a:solidFill>
              </a:rPr>
              <a:t>Supervisión</a:t>
            </a:r>
            <a:r>
              <a:rPr lang="en-US" sz="2100" dirty="0">
                <a:solidFill>
                  <a:schemeClr val="dk1"/>
                </a:solidFill>
              </a:rPr>
              <a:t> con </a:t>
            </a:r>
            <a:r>
              <a:rPr lang="en-US" sz="2100" dirty="0" err="1">
                <a:solidFill>
                  <a:schemeClr val="dk1"/>
                </a:solidFill>
              </a:rPr>
              <a:t>terceros</a:t>
            </a:r>
            <a:endParaRPr sz="2100" dirty="0">
              <a:solidFill>
                <a:schemeClr val="dk1"/>
              </a:solidFill>
            </a:endParaRPr>
          </a:p>
          <a:p>
            <a:pPr marL="901700" lvl="0" indent="-228600" algn="just" rtl="0">
              <a:lnSpc>
                <a:spcPct val="150000"/>
              </a:lnSpc>
              <a:spcBef>
                <a:spcPts val="0"/>
              </a:spcBef>
              <a:spcAft>
                <a:spcPts val="0"/>
              </a:spcAft>
              <a:buNone/>
            </a:pPr>
            <a:r>
              <a:rPr lang="en-US" sz="2100" dirty="0">
                <a:solidFill>
                  <a:schemeClr val="dk1"/>
                </a:solidFill>
              </a:rPr>
              <a:t>●</a:t>
            </a:r>
            <a:r>
              <a:rPr lang="en-US" sz="1700" dirty="0">
                <a:solidFill>
                  <a:schemeClr val="dk1"/>
                </a:solidFill>
                <a:latin typeface="Times New Roman"/>
                <a:ea typeface="Times New Roman"/>
                <a:cs typeface="Times New Roman"/>
                <a:sym typeface="Times New Roman"/>
              </a:rPr>
              <a:t>        </a:t>
            </a:r>
            <a:r>
              <a:rPr lang="en-US" sz="2100" dirty="0" err="1">
                <a:solidFill>
                  <a:schemeClr val="dk1"/>
                </a:solidFill>
              </a:rPr>
              <a:t>Multas</a:t>
            </a:r>
            <a:r>
              <a:rPr lang="en-US" sz="2100" dirty="0">
                <a:solidFill>
                  <a:schemeClr val="dk1"/>
                </a:solidFill>
              </a:rPr>
              <a:t> con </a:t>
            </a:r>
            <a:r>
              <a:rPr lang="en-US" sz="2100" dirty="0" err="1">
                <a:solidFill>
                  <a:schemeClr val="dk1"/>
                </a:solidFill>
              </a:rPr>
              <a:t>diseño</a:t>
            </a:r>
            <a:r>
              <a:rPr lang="en-US" sz="2100" dirty="0">
                <a:solidFill>
                  <a:schemeClr val="dk1"/>
                </a:solidFill>
              </a:rPr>
              <a:t> </a:t>
            </a:r>
            <a:r>
              <a:rPr lang="en-US" sz="2100" dirty="0" err="1">
                <a:solidFill>
                  <a:schemeClr val="dk1"/>
                </a:solidFill>
              </a:rPr>
              <a:t>económico</a:t>
            </a:r>
            <a:endParaRPr sz="2100" dirty="0">
              <a:solidFill>
                <a:schemeClr val="dk1"/>
              </a:solidFill>
            </a:endParaRPr>
          </a:p>
          <a:p>
            <a:pPr marL="901700" lvl="4" indent="-228600" algn="just">
              <a:lnSpc>
                <a:spcPct val="150000"/>
              </a:lnSpc>
            </a:pPr>
            <a:r>
              <a:rPr lang="en-US" sz="2100" dirty="0">
                <a:solidFill>
                  <a:schemeClr val="dk1"/>
                </a:solidFill>
              </a:rPr>
              <a:t>●</a:t>
            </a:r>
            <a:r>
              <a:rPr lang="en-US" sz="1700" dirty="0">
                <a:solidFill>
                  <a:schemeClr val="dk1"/>
                </a:solidFill>
                <a:latin typeface="Times New Roman"/>
                <a:ea typeface="Times New Roman"/>
                <a:cs typeface="Times New Roman"/>
                <a:sym typeface="Times New Roman"/>
              </a:rPr>
              <a:t>        </a:t>
            </a:r>
            <a:r>
              <a:rPr lang="en-US" sz="2100" dirty="0" err="1">
                <a:solidFill>
                  <a:schemeClr val="dk1"/>
                </a:solidFill>
              </a:rPr>
              <a:t>Uso</a:t>
            </a:r>
            <a:r>
              <a:rPr lang="en-US" sz="2100" dirty="0">
                <a:solidFill>
                  <a:schemeClr val="dk1"/>
                </a:solidFill>
              </a:rPr>
              <a:t> de </a:t>
            </a:r>
            <a:r>
              <a:rPr lang="en-US" sz="2100" dirty="0" err="1">
                <a:solidFill>
                  <a:schemeClr val="dk1"/>
                </a:solidFill>
              </a:rPr>
              <a:t>fuentes</a:t>
            </a:r>
            <a:r>
              <a:rPr lang="en-US" sz="2100" dirty="0">
                <a:solidFill>
                  <a:schemeClr val="dk1"/>
                </a:solidFill>
              </a:rPr>
              <a:t> </a:t>
            </a:r>
            <a:r>
              <a:rPr lang="en-US" sz="2100" dirty="0" err="1">
                <a:solidFill>
                  <a:schemeClr val="dk1"/>
                </a:solidFill>
              </a:rPr>
              <a:t>secundarias</a:t>
            </a:r>
            <a:r>
              <a:rPr lang="en-US" sz="2100" dirty="0">
                <a:solidFill>
                  <a:schemeClr val="dk1"/>
                </a:solidFill>
              </a:rPr>
              <a:t> y </a:t>
            </a:r>
            <a:r>
              <a:rPr lang="en-US" sz="2100" dirty="0" err="1">
                <a:solidFill>
                  <a:schemeClr val="dk1"/>
                </a:solidFill>
              </a:rPr>
              <a:t>triangulación</a:t>
            </a:r>
            <a:r>
              <a:rPr lang="en-US" sz="2100" dirty="0">
                <a:solidFill>
                  <a:schemeClr val="dk1"/>
                </a:solidFill>
              </a:rPr>
              <a:t> de         la </a:t>
            </a:r>
            <a:r>
              <a:rPr lang="en-US" sz="2100" dirty="0" err="1">
                <a:solidFill>
                  <a:schemeClr val="dk1"/>
                </a:solidFill>
              </a:rPr>
              <a:t>información</a:t>
            </a:r>
            <a:endParaRPr sz="2100" dirty="0">
              <a:solidFill>
                <a:schemeClr val="dk1"/>
              </a:solidFill>
            </a:endParaRPr>
          </a:p>
          <a:p>
            <a:pPr marL="901700" lvl="0" indent="-228600" algn="just" rtl="0">
              <a:lnSpc>
                <a:spcPct val="150000"/>
              </a:lnSpc>
              <a:spcBef>
                <a:spcPts val="0"/>
              </a:spcBef>
              <a:spcAft>
                <a:spcPts val="0"/>
              </a:spcAft>
              <a:buNone/>
            </a:pPr>
            <a:r>
              <a:rPr lang="en-US" sz="2100" dirty="0">
                <a:solidFill>
                  <a:schemeClr val="dk1"/>
                </a:solidFill>
              </a:rPr>
              <a:t>●</a:t>
            </a:r>
            <a:r>
              <a:rPr lang="en-US" sz="1700" dirty="0">
                <a:solidFill>
                  <a:schemeClr val="dk1"/>
                </a:solidFill>
                <a:latin typeface="Times New Roman"/>
                <a:ea typeface="Times New Roman"/>
                <a:cs typeface="Times New Roman"/>
                <a:sym typeface="Times New Roman"/>
              </a:rPr>
              <a:t>        </a:t>
            </a:r>
            <a:r>
              <a:rPr lang="en-US" sz="2100" dirty="0" err="1">
                <a:solidFill>
                  <a:schemeClr val="dk1"/>
                </a:solidFill>
              </a:rPr>
              <a:t>Medición</a:t>
            </a:r>
            <a:r>
              <a:rPr lang="en-US" sz="2100" dirty="0">
                <a:solidFill>
                  <a:schemeClr val="dk1"/>
                </a:solidFill>
              </a:rPr>
              <a:t> </a:t>
            </a:r>
            <a:r>
              <a:rPr lang="en-US" sz="2100" dirty="0" err="1">
                <a:solidFill>
                  <a:schemeClr val="dk1"/>
                </a:solidFill>
              </a:rPr>
              <a:t>simplificada</a:t>
            </a:r>
            <a:r>
              <a:rPr lang="en-US" sz="2100" dirty="0">
                <a:solidFill>
                  <a:schemeClr val="dk1"/>
                </a:solidFill>
              </a:rPr>
              <a:t> y </a:t>
            </a:r>
            <a:r>
              <a:rPr lang="en-US" sz="2100" dirty="0" err="1">
                <a:solidFill>
                  <a:schemeClr val="dk1"/>
                </a:solidFill>
              </a:rPr>
              <a:t>aleatoria</a:t>
            </a:r>
            <a:endParaRPr sz="2100" dirty="0">
              <a:solidFill>
                <a:schemeClr val="dk1"/>
              </a:solidFill>
            </a:endParaRPr>
          </a:p>
        </p:txBody>
      </p:sp>
      <p:sp>
        <p:nvSpPr>
          <p:cNvPr id="183" name="Google Shape;183;g987a45e6de_0_14"/>
          <p:cNvSpPr/>
          <p:nvPr/>
        </p:nvSpPr>
        <p:spPr>
          <a:xfrm>
            <a:off x="9518575" y="3941275"/>
            <a:ext cx="669300" cy="793800"/>
          </a:xfrm>
          <a:prstGeom prst="downArrow">
            <a:avLst>
              <a:gd name="adj1" fmla="val 50000"/>
              <a:gd name="adj2" fmla="val 50000"/>
            </a:avLst>
          </a:prstGeom>
          <a:solidFill>
            <a:schemeClr val="accent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g987a45e6de_0_14"/>
          <p:cNvSpPr/>
          <p:nvPr/>
        </p:nvSpPr>
        <p:spPr>
          <a:xfrm>
            <a:off x="16213700" y="3941275"/>
            <a:ext cx="669300" cy="793800"/>
          </a:xfrm>
          <a:prstGeom prst="downArrow">
            <a:avLst>
              <a:gd name="adj1" fmla="val 50000"/>
              <a:gd name="adj2" fmla="val 50000"/>
            </a:avLst>
          </a:prstGeom>
          <a:solidFill>
            <a:schemeClr val="accent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g987a45e6de_0_14"/>
          <p:cNvSpPr/>
          <p:nvPr/>
        </p:nvSpPr>
        <p:spPr>
          <a:xfrm>
            <a:off x="12866138" y="3941275"/>
            <a:ext cx="669300" cy="793800"/>
          </a:xfrm>
          <a:prstGeom prst="downArrow">
            <a:avLst>
              <a:gd name="adj1" fmla="val 50000"/>
              <a:gd name="adj2" fmla="val 50000"/>
            </a:avLst>
          </a:prstGeom>
          <a:solidFill>
            <a:schemeClr val="accent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g987a45e6de_0_14"/>
          <p:cNvSpPr/>
          <p:nvPr/>
        </p:nvSpPr>
        <p:spPr>
          <a:xfrm>
            <a:off x="8328775" y="5214325"/>
            <a:ext cx="3048900" cy="2602800"/>
          </a:xfrm>
          <a:prstGeom prst="round1Rect">
            <a:avLst>
              <a:gd name="adj" fmla="val 16667"/>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100"/>
              <a:t>Calidad del producto</a:t>
            </a:r>
            <a:endParaRPr sz="2100"/>
          </a:p>
          <a:p>
            <a:pPr marL="0" lvl="0" indent="0" algn="l" rtl="0">
              <a:spcBef>
                <a:spcPts val="0"/>
              </a:spcBef>
              <a:spcAft>
                <a:spcPts val="0"/>
              </a:spcAft>
              <a:buNone/>
            </a:pPr>
            <a:r>
              <a:rPr lang="en-US" sz="2100"/>
              <a:t>Calidad del suministro</a:t>
            </a:r>
            <a:endParaRPr sz="2100"/>
          </a:p>
          <a:p>
            <a:pPr marL="0" lvl="0" indent="0" algn="l" rtl="0">
              <a:spcBef>
                <a:spcPts val="0"/>
              </a:spcBef>
              <a:spcAft>
                <a:spcPts val="0"/>
              </a:spcAft>
              <a:buNone/>
            </a:pPr>
            <a:r>
              <a:rPr lang="en-US" sz="2100"/>
              <a:t>Calidad comercial</a:t>
            </a:r>
            <a:endParaRPr sz="2100"/>
          </a:p>
          <a:p>
            <a:pPr marL="0" lvl="0" indent="0" algn="l" rtl="0">
              <a:spcBef>
                <a:spcPts val="0"/>
              </a:spcBef>
              <a:spcAft>
                <a:spcPts val="0"/>
              </a:spcAft>
              <a:buNone/>
            </a:pPr>
            <a:r>
              <a:rPr lang="en-US" sz="2100"/>
              <a:t>Alumbrado público</a:t>
            </a:r>
            <a:endParaRPr sz="2100"/>
          </a:p>
          <a:p>
            <a:pPr marL="0" lvl="0" indent="0" algn="l" rtl="0">
              <a:spcBef>
                <a:spcPts val="0"/>
              </a:spcBef>
              <a:spcAft>
                <a:spcPts val="0"/>
              </a:spcAft>
              <a:buNone/>
            </a:pPr>
            <a:endParaRPr sz="2100"/>
          </a:p>
        </p:txBody>
      </p:sp>
      <p:sp>
        <p:nvSpPr>
          <p:cNvPr id="187" name="Google Shape;187;g987a45e6de_0_14"/>
          <p:cNvSpPr/>
          <p:nvPr/>
        </p:nvSpPr>
        <p:spPr>
          <a:xfrm>
            <a:off x="15023900" y="5200050"/>
            <a:ext cx="3048900" cy="2602800"/>
          </a:xfrm>
          <a:prstGeom prst="round1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100"/>
              <a:t>Supervisión de la facturación , cobranza y atención al usuario</a:t>
            </a:r>
            <a:endParaRPr sz="2100"/>
          </a:p>
        </p:txBody>
      </p:sp>
      <p:sp>
        <p:nvSpPr>
          <p:cNvPr id="188" name="Google Shape;188;g987a45e6de_0_14"/>
          <p:cNvSpPr/>
          <p:nvPr/>
        </p:nvSpPr>
        <p:spPr>
          <a:xfrm>
            <a:off x="11676325" y="5200050"/>
            <a:ext cx="3048900" cy="2602800"/>
          </a:xfrm>
          <a:prstGeom prst="round1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100"/>
              <a:t>Condiciones de luminosidad (intensidad) e iluminancia (densidad) del sistema de alumbrado público</a:t>
            </a:r>
            <a:endParaRPr sz="21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g96a74fe2b9_0_19"/>
          <p:cNvSpPr/>
          <p:nvPr/>
        </p:nvSpPr>
        <p:spPr>
          <a:xfrm>
            <a:off x="-27708" y="1922740"/>
            <a:ext cx="18315600" cy="6335700"/>
          </a:xfrm>
          <a:prstGeom prst="rect">
            <a:avLst/>
          </a:pr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g96a74fe2b9_0_19"/>
          <p:cNvSpPr txBox="1"/>
          <p:nvPr/>
        </p:nvSpPr>
        <p:spPr>
          <a:xfrm>
            <a:off x="1295400" y="3848813"/>
            <a:ext cx="5946600" cy="870900"/>
          </a:xfrm>
          <a:prstGeom prst="rect">
            <a:avLst/>
          </a:prstGeom>
          <a:noFill/>
          <a:ln>
            <a:noFill/>
          </a:ln>
        </p:spPr>
        <p:txBody>
          <a:bodyPr spcFirstLastPara="1" wrap="square" lIns="0" tIns="0" rIns="0" bIns="0" anchor="t" anchorCtr="0">
            <a:noAutofit/>
          </a:bodyPr>
          <a:lstStyle/>
          <a:p>
            <a:pPr marL="0" marR="0" lvl="0" indent="0" algn="l" rtl="0">
              <a:lnSpc>
                <a:spcPct val="78737"/>
              </a:lnSpc>
              <a:spcBef>
                <a:spcPts val="0"/>
              </a:spcBef>
              <a:spcAft>
                <a:spcPts val="0"/>
              </a:spcAft>
              <a:buNone/>
            </a:pPr>
            <a:r>
              <a:rPr lang="en-US" sz="8000" b="1">
                <a:solidFill>
                  <a:srgbClr val="7E6B73"/>
                </a:solidFill>
                <a:latin typeface="Open Sans"/>
                <a:ea typeface="Open Sans"/>
                <a:cs typeface="Open Sans"/>
                <a:sym typeface="Open Sans"/>
              </a:rPr>
              <a:t>PEI</a:t>
            </a:r>
            <a:endParaRPr sz="8000" b="1">
              <a:solidFill>
                <a:srgbClr val="7E6B73"/>
              </a:solidFill>
              <a:latin typeface="Open Sans"/>
              <a:ea typeface="Open Sans"/>
              <a:cs typeface="Open Sans"/>
              <a:sym typeface="Open Sans"/>
            </a:endParaRPr>
          </a:p>
        </p:txBody>
      </p:sp>
      <p:sp>
        <p:nvSpPr>
          <p:cNvPr id="211" name="Google Shape;211;g96a74fe2b9_0_19"/>
          <p:cNvSpPr/>
          <p:nvPr/>
        </p:nvSpPr>
        <p:spPr>
          <a:xfrm>
            <a:off x="1295400" y="5719637"/>
            <a:ext cx="13057800" cy="769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b="1">
                <a:solidFill>
                  <a:schemeClr val="dk1"/>
                </a:solidFill>
                <a:latin typeface="Calibri"/>
                <a:ea typeface="Calibri"/>
                <a:cs typeface="Calibri"/>
                <a:sym typeface="Calibri"/>
              </a:rPr>
              <a:t>PLAN ESTRATÉGICO INSTITUCIONAL DEL 2015 AL 2021</a:t>
            </a:r>
            <a:endParaRPr sz="4400" b="1">
              <a:solidFill>
                <a:schemeClr val="dk1"/>
              </a:solidFill>
              <a:latin typeface="Calibri"/>
              <a:ea typeface="Calibri"/>
              <a:cs typeface="Calibri"/>
              <a:sym typeface="Calibri"/>
            </a:endParaRPr>
          </a:p>
        </p:txBody>
      </p:sp>
      <p:sp>
        <p:nvSpPr>
          <p:cNvPr id="212" name="Google Shape;212;g96a74fe2b9_0_19"/>
          <p:cNvSpPr/>
          <p:nvPr/>
        </p:nvSpPr>
        <p:spPr>
          <a:xfrm>
            <a:off x="1295400" y="4876722"/>
            <a:ext cx="5946600" cy="169500"/>
          </a:xfrm>
          <a:prstGeom prst="rect">
            <a:avLst/>
          </a:prstGeom>
          <a:solidFill>
            <a:srgbClr val="FFC000"/>
          </a:solid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3" name="Google Shape;213;g96a74fe2b9_0_19"/>
          <p:cNvSpPr/>
          <p:nvPr/>
        </p:nvSpPr>
        <p:spPr>
          <a:xfrm>
            <a:off x="1" y="-103909"/>
            <a:ext cx="18288000" cy="20265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4" name="Google Shape;214;g96a74fe2b9_0_19"/>
          <p:cNvSpPr/>
          <p:nvPr/>
        </p:nvSpPr>
        <p:spPr>
          <a:xfrm>
            <a:off x="34637" y="8258528"/>
            <a:ext cx="18288000" cy="20265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11"/>
          <p:cNvSpPr/>
          <p:nvPr/>
        </p:nvSpPr>
        <p:spPr>
          <a:xfrm rot="5400000">
            <a:off x="-4654638" y="4654641"/>
            <a:ext cx="10310881" cy="1001599"/>
          </a:xfrm>
          <a:prstGeom prst="rect">
            <a:avLst/>
          </a:prstGeom>
          <a:solidFill>
            <a:srgbClr val="F8AC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1"/>
          <p:cNvSpPr/>
          <p:nvPr/>
        </p:nvSpPr>
        <p:spPr>
          <a:xfrm rot="-5400000">
            <a:off x="-4262500" y="5022900"/>
            <a:ext cx="10287000" cy="241200"/>
          </a:xfrm>
          <a:prstGeom prst="rect">
            <a:avLst/>
          </a:prstGeom>
          <a:solidFill>
            <a:srgbClr val="002060"/>
          </a:solidFill>
          <a:ln w="9525" cap="flat" cmpd="sng">
            <a:solidFill>
              <a:srgbClr val="002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21" name="Google Shape;221;p11"/>
          <p:cNvGraphicFramePr/>
          <p:nvPr/>
        </p:nvGraphicFramePr>
        <p:xfrm>
          <a:off x="1396150" y="185213"/>
          <a:ext cx="15892275" cy="9799600"/>
        </p:xfrm>
        <a:graphic>
          <a:graphicData uri="http://schemas.openxmlformats.org/drawingml/2006/table">
            <a:tbl>
              <a:tblPr>
                <a:noFill/>
                <a:tableStyleId>{A4BE95A8-52DE-4E0C-8F98-6A4439CC342B}</a:tableStyleId>
              </a:tblPr>
              <a:tblGrid>
                <a:gridCol w="3293475">
                  <a:extLst>
                    <a:ext uri="{9D8B030D-6E8A-4147-A177-3AD203B41FA5}">
                      <a16:colId xmlns:a16="http://schemas.microsoft.com/office/drawing/2014/main" xmlns="" val="20000"/>
                    </a:ext>
                  </a:extLst>
                </a:gridCol>
                <a:gridCol w="12598800">
                  <a:extLst>
                    <a:ext uri="{9D8B030D-6E8A-4147-A177-3AD203B41FA5}">
                      <a16:colId xmlns:a16="http://schemas.microsoft.com/office/drawing/2014/main" xmlns="" val="20001"/>
                    </a:ext>
                  </a:extLst>
                </a:gridCol>
              </a:tblGrid>
              <a:tr h="598600">
                <a:tc>
                  <a:txBody>
                    <a:bodyPr/>
                    <a:lstStyle/>
                    <a:p>
                      <a:pPr marL="0" lvl="0" indent="0" algn="ctr" rtl="0">
                        <a:lnSpc>
                          <a:spcPct val="115000"/>
                        </a:lnSpc>
                        <a:spcBef>
                          <a:spcPts val="1200"/>
                        </a:spcBef>
                        <a:spcAft>
                          <a:spcPts val="0"/>
                        </a:spcAft>
                        <a:buNone/>
                      </a:pPr>
                      <a:r>
                        <a:rPr lang="en-US" sz="1600" b="1">
                          <a:solidFill>
                            <a:srgbClr val="FFFFFF"/>
                          </a:solidFill>
                        </a:rPr>
                        <a:t>CÓDIGOS</a:t>
                      </a:r>
                      <a:endParaRPr sz="1600" b="1">
                        <a:solidFill>
                          <a:srgbClr val="FFFFFF"/>
                        </a:solidFill>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17365D"/>
                    </a:solidFill>
                  </a:tcPr>
                </a:tc>
                <a:tc>
                  <a:txBody>
                    <a:bodyPr/>
                    <a:lstStyle/>
                    <a:p>
                      <a:pPr marL="0" lvl="0" indent="444500" algn="ctr" rtl="0">
                        <a:lnSpc>
                          <a:spcPct val="115000"/>
                        </a:lnSpc>
                        <a:spcBef>
                          <a:spcPts val="1200"/>
                        </a:spcBef>
                        <a:spcAft>
                          <a:spcPts val="0"/>
                        </a:spcAft>
                        <a:buNone/>
                      </a:pPr>
                      <a:r>
                        <a:rPr lang="en-US" sz="1600" b="1">
                          <a:solidFill>
                            <a:srgbClr val="FFFFFF"/>
                          </a:solidFill>
                        </a:rPr>
                        <a:t>OBJETIVOS ESTRATÉGICOS</a:t>
                      </a:r>
                      <a:endParaRPr sz="1600" b="1">
                        <a:solidFill>
                          <a:srgbClr val="FFFFFF"/>
                        </a:solidFill>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17365D"/>
                    </a:solidFill>
                  </a:tcPr>
                </a:tc>
                <a:extLst>
                  <a:ext uri="{0D108BD9-81ED-4DB2-BD59-A6C34878D82A}">
                    <a16:rowId xmlns:a16="http://schemas.microsoft.com/office/drawing/2014/main" xmlns="" val="10000"/>
                  </a:ext>
                </a:extLst>
              </a:tr>
              <a:tr h="570625">
                <a:tc>
                  <a:txBody>
                    <a:bodyPr/>
                    <a:lstStyle/>
                    <a:p>
                      <a:pPr marL="0" lvl="0" indent="0" algn="l" rtl="0">
                        <a:lnSpc>
                          <a:spcPct val="115000"/>
                        </a:lnSpc>
                        <a:spcBef>
                          <a:spcPts val="1200"/>
                        </a:spcBef>
                        <a:spcAft>
                          <a:spcPts val="0"/>
                        </a:spcAft>
                        <a:buNone/>
                      </a:pPr>
                      <a:r>
                        <a:rPr lang="en-US" b="1"/>
                        <a:t>OEI01 G1.</a:t>
                      </a:r>
                      <a:endParaRPr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D9D9D9"/>
                    </a:solidFill>
                  </a:tcPr>
                </a:tc>
                <a:tc>
                  <a:txBody>
                    <a:bodyPr/>
                    <a:lstStyle/>
                    <a:p>
                      <a:pPr marL="0" lvl="0" indent="0" algn="l" rtl="0">
                        <a:lnSpc>
                          <a:spcPct val="115000"/>
                        </a:lnSpc>
                        <a:spcBef>
                          <a:spcPts val="1200"/>
                        </a:spcBef>
                        <a:spcAft>
                          <a:spcPts val="0"/>
                        </a:spcAft>
                        <a:buNone/>
                      </a:pPr>
                      <a:r>
                        <a:rPr lang="en-US" b="1"/>
                        <a:t>LOGRAR CREDIBILIDAD Y CONFIANZA DE LA SOCIEDAD DEL ROL DE OSINERGMIN</a:t>
                      </a:r>
                      <a:endParaRPr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xmlns="" val="10001"/>
                  </a:ext>
                </a:extLst>
              </a:tr>
              <a:tr h="813075">
                <a:tc>
                  <a:txBody>
                    <a:bodyPr/>
                    <a:lstStyle/>
                    <a:p>
                      <a:pPr marL="0" lvl="0" indent="0" algn="l" rtl="0">
                        <a:lnSpc>
                          <a:spcPct val="115000"/>
                        </a:lnSpc>
                        <a:spcBef>
                          <a:spcPts val="1200"/>
                        </a:spcBef>
                        <a:spcAft>
                          <a:spcPts val="0"/>
                        </a:spcAft>
                        <a:buNone/>
                      </a:pPr>
                      <a:r>
                        <a:rPr lang="en-US" b="1"/>
                        <a:t>OEI02 G2.</a:t>
                      </a:r>
                      <a:endParaRPr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D9D9D9"/>
                    </a:solidFill>
                  </a:tcPr>
                </a:tc>
                <a:tc>
                  <a:txBody>
                    <a:bodyPr/>
                    <a:lstStyle/>
                    <a:p>
                      <a:pPr marL="0" lvl="0" indent="0" algn="l" rtl="0">
                        <a:lnSpc>
                          <a:spcPct val="115000"/>
                        </a:lnSpc>
                        <a:spcBef>
                          <a:spcPts val="1200"/>
                        </a:spcBef>
                        <a:spcAft>
                          <a:spcPts val="0"/>
                        </a:spcAft>
                        <a:buNone/>
                      </a:pPr>
                      <a:r>
                        <a:rPr lang="en-US" b="1"/>
                        <a:t>DESARROLLAR REGLAS Y PROCESOS, CON AUTONOMÍA, TRANSPARENCIA Y PREDICTIBILIDAD PARA EL SECTOR EMPRESARIAL</a:t>
                      </a:r>
                      <a:endParaRPr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xmlns="" val="10002"/>
                  </a:ext>
                </a:extLst>
              </a:tr>
              <a:tr h="570625">
                <a:tc>
                  <a:txBody>
                    <a:bodyPr/>
                    <a:lstStyle/>
                    <a:p>
                      <a:pPr marL="0" lvl="0" indent="0" algn="l" rtl="0">
                        <a:lnSpc>
                          <a:spcPct val="115000"/>
                        </a:lnSpc>
                        <a:spcBef>
                          <a:spcPts val="1200"/>
                        </a:spcBef>
                        <a:spcAft>
                          <a:spcPts val="0"/>
                        </a:spcAft>
                        <a:buNone/>
                      </a:pPr>
                      <a:r>
                        <a:rPr lang="en-US" b="1"/>
                        <a:t>OEI03 G3.</a:t>
                      </a:r>
                      <a:endParaRPr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D9D9D9"/>
                    </a:solidFill>
                  </a:tcPr>
                </a:tc>
                <a:tc>
                  <a:txBody>
                    <a:bodyPr/>
                    <a:lstStyle/>
                    <a:p>
                      <a:pPr marL="0" lvl="0" indent="0" algn="l" rtl="0">
                        <a:lnSpc>
                          <a:spcPct val="115000"/>
                        </a:lnSpc>
                        <a:spcBef>
                          <a:spcPts val="1200"/>
                        </a:spcBef>
                        <a:spcAft>
                          <a:spcPts val="0"/>
                        </a:spcAft>
                        <a:buNone/>
                      </a:pPr>
                      <a:r>
                        <a:rPr lang="en-US" b="1"/>
                        <a:t>PROPICIAR LA MEJORA DE LA COBERTURA A NIVEL NACIONAL, DE SERVICIOS SUFICIENTES, ASEQUIBLES Y DE CALIDAD</a:t>
                      </a:r>
                      <a:endParaRPr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xmlns="" val="10003"/>
                  </a:ext>
                </a:extLst>
              </a:tr>
              <a:tr h="570625">
                <a:tc>
                  <a:txBody>
                    <a:bodyPr/>
                    <a:lstStyle/>
                    <a:p>
                      <a:pPr marL="0" lvl="0" indent="0" algn="l" rtl="0">
                        <a:lnSpc>
                          <a:spcPct val="115000"/>
                        </a:lnSpc>
                        <a:spcBef>
                          <a:spcPts val="1200"/>
                        </a:spcBef>
                        <a:spcAft>
                          <a:spcPts val="0"/>
                        </a:spcAft>
                        <a:buNone/>
                      </a:pPr>
                      <a:r>
                        <a:rPr lang="en-US" b="1"/>
                        <a:t>OEI04 G4.</a:t>
                      </a:r>
                      <a:endParaRPr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D9D9D9"/>
                    </a:solidFill>
                  </a:tcPr>
                </a:tc>
                <a:tc>
                  <a:txBody>
                    <a:bodyPr/>
                    <a:lstStyle/>
                    <a:p>
                      <a:pPr marL="0" lvl="0" indent="0" algn="l" rtl="0">
                        <a:lnSpc>
                          <a:spcPct val="115000"/>
                        </a:lnSpc>
                        <a:spcBef>
                          <a:spcPts val="1200"/>
                        </a:spcBef>
                        <a:spcAft>
                          <a:spcPts val="0"/>
                        </a:spcAft>
                        <a:buNone/>
                      </a:pPr>
                      <a:r>
                        <a:rPr lang="en-US" b="1"/>
                        <a:t>ATENDER LOS REQUERIMIENTOS LOS GRUPOS INTERÉS EN FORMA ENTENDIBLE, RÁPIDA Y EFICAZ</a:t>
                      </a:r>
                      <a:endParaRPr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xmlns="" val="10004"/>
                  </a:ext>
                </a:extLst>
              </a:tr>
              <a:tr h="813075">
                <a:tc>
                  <a:txBody>
                    <a:bodyPr/>
                    <a:lstStyle/>
                    <a:p>
                      <a:pPr marL="0" lvl="0" indent="0" algn="l" rtl="0">
                        <a:lnSpc>
                          <a:spcPct val="115000"/>
                        </a:lnSpc>
                        <a:spcBef>
                          <a:spcPts val="1200"/>
                        </a:spcBef>
                        <a:spcAft>
                          <a:spcPts val="0"/>
                        </a:spcAft>
                        <a:buNone/>
                      </a:pPr>
                      <a:r>
                        <a:rPr lang="en-US" b="1"/>
                        <a:t>OEI05 G5.</a:t>
                      </a:r>
                      <a:endParaRPr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D9D9D9"/>
                    </a:solidFill>
                  </a:tcPr>
                </a:tc>
                <a:tc>
                  <a:txBody>
                    <a:bodyPr/>
                    <a:lstStyle/>
                    <a:p>
                      <a:pPr marL="0" lvl="0" indent="0" algn="l" rtl="0">
                        <a:lnSpc>
                          <a:spcPct val="115000"/>
                        </a:lnSpc>
                        <a:spcBef>
                          <a:spcPts val="1200"/>
                        </a:spcBef>
                        <a:spcAft>
                          <a:spcPts val="0"/>
                        </a:spcAft>
                        <a:buNone/>
                      </a:pPr>
                      <a:r>
                        <a:rPr lang="en-US" b="1"/>
                        <a:t>PROPICIAR QUE LAS OPERACIONES DE LAS EMPRESAS SEAN SEGURAS PARA LA COMUNIDAD, TRABAJADORES Y EL AMBIENTE</a:t>
                      </a:r>
                      <a:endParaRPr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xmlns="" val="10005"/>
                  </a:ext>
                </a:extLst>
              </a:tr>
              <a:tr h="570625">
                <a:tc>
                  <a:txBody>
                    <a:bodyPr/>
                    <a:lstStyle/>
                    <a:p>
                      <a:pPr marL="0" lvl="0" indent="0" algn="l" rtl="0">
                        <a:lnSpc>
                          <a:spcPct val="115000"/>
                        </a:lnSpc>
                        <a:spcBef>
                          <a:spcPts val="1200"/>
                        </a:spcBef>
                        <a:spcAft>
                          <a:spcPts val="0"/>
                        </a:spcAft>
                        <a:buNone/>
                      </a:pPr>
                      <a:r>
                        <a:rPr lang="en-US" b="1"/>
                        <a:t>OEI06 P1.</a:t>
                      </a:r>
                      <a:endParaRPr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D9D9D9"/>
                    </a:solidFill>
                  </a:tcPr>
                </a:tc>
                <a:tc>
                  <a:txBody>
                    <a:bodyPr/>
                    <a:lstStyle/>
                    <a:p>
                      <a:pPr marL="0" lvl="0" indent="0" algn="l" rtl="0">
                        <a:lnSpc>
                          <a:spcPct val="115000"/>
                        </a:lnSpc>
                        <a:spcBef>
                          <a:spcPts val="1200"/>
                        </a:spcBef>
                        <a:spcAft>
                          <a:spcPts val="0"/>
                        </a:spcAft>
                        <a:buNone/>
                      </a:pPr>
                      <a:r>
                        <a:rPr lang="en-US" b="1"/>
                        <a:t>INTEGRAR Y MEJORAR LOS PROCESOS DE REGULACIÓN, SUPERVISIÓN Y FISCALIZACIÓN</a:t>
                      </a:r>
                      <a:endParaRPr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xmlns="" val="10006"/>
                  </a:ext>
                </a:extLst>
              </a:tr>
              <a:tr h="813075">
                <a:tc>
                  <a:txBody>
                    <a:bodyPr/>
                    <a:lstStyle/>
                    <a:p>
                      <a:pPr marL="0" lvl="0" indent="0" algn="l" rtl="0">
                        <a:lnSpc>
                          <a:spcPct val="115000"/>
                        </a:lnSpc>
                        <a:spcBef>
                          <a:spcPts val="1200"/>
                        </a:spcBef>
                        <a:spcAft>
                          <a:spcPts val="0"/>
                        </a:spcAft>
                        <a:buNone/>
                      </a:pPr>
                      <a:r>
                        <a:rPr lang="en-US" b="1"/>
                        <a:t>OEI07 P2.</a:t>
                      </a:r>
                      <a:endParaRPr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D9D9D9"/>
                    </a:solidFill>
                  </a:tcPr>
                </a:tc>
                <a:tc>
                  <a:txBody>
                    <a:bodyPr/>
                    <a:lstStyle/>
                    <a:p>
                      <a:pPr marL="0" lvl="0" indent="0" algn="l" rtl="0">
                        <a:lnSpc>
                          <a:spcPct val="115000"/>
                        </a:lnSpc>
                        <a:spcBef>
                          <a:spcPts val="1200"/>
                        </a:spcBef>
                        <a:spcAft>
                          <a:spcPts val="0"/>
                        </a:spcAft>
                        <a:buNone/>
                      </a:pPr>
                      <a:r>
                        <a:rPr lang="en-US" b="1"/>
                        <a:t>INCORPORAR UNA VISIÓN GLOBAL DE LARGO PLAZO EN ENERGÍA Y MINERÍA QUE PROPICIE EL DESARROLLO DE INICIATIVAS PARA UNA POLÍTICA SECTORIAL SOSTENIBLE</a:t>
                      </a:r>
                      <a:endParaRPr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xmlns="" val="10007"/>
                  </a:ext>
                </a:extLst>
              </a:tr>
              <a:tr h="570625">
                <a:tc>
                  <a:txBody>
                    <a:bodyPr/>
                    <a:lstStyle/>
                    <a:p>
                      <a:pPr marL="0" lvl="0" indent="0" algn="l" rtl="0">
                        <a:lnSpc>
                          <a:spcPct val="115000"/>
                        </a:lnSpc>
                        <a:spcBef>
                          <a:spcPts val="1200"/>
                        </a:spcBef>
                        <a:spcAft>
                          <a:spcPts val="0"/>
                        </a:spcAft>
                        <a:buNone/>
                      </a:pPr>
                      <a:r>
                        <a:rPr lang="en-US" b="1"/>
                        <a:t>OEI08 P3.</a:t>
                      </a:r>
                      <a:endParaRPr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D9D9D9"/>
                    </a:solidFill>
                  </a:tcPr>
                </a:tc>
                <a:tc>
                  <a:txBody>
                    <a:bodyPr/>
                    <a:lstStyle/>
                    <a:p>
                      <a:pPr marL="0" lvl="0" indent="0" algn="l" rtl="0">
                        <a:lnSpc>
                          <a:spcPct val="115000"/>
                        </a:lnSpc>
                        <a:spcBef>
                          <a:spcPts val="1200"/>
                        </a:spcBef>
                        <a:spcAft>
                          <a:spcPts val="0"/>
                        </a:spcAft>
                        <a:buNone/>
                      </a:pPr>
                      <a:r>
                        <a:rPr lang="en-US" b="1"/>
                        <a:t>IMPULSAR LA DESCENTRALIZACIÓN Y LOS PROCESOS DE VINCULACIÓN CON LOS USUARIOS-EMPRESAS</a:t>
                      </a:r>
                      <a:endParaRPr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xmlns="" val="10008"/>
                  </a:ext>
                </a:extLst>
              </a:tr>
              <a:tr h="570625">
                <a:tc>
                  <a:txBody>
                    <a:bodyPr/>
                    <a:lstStyle/>
                    <a:p>
                      <a:pPr marL="0" lvl="0" indent="0" algn="l" rtl="0">
                        <a:lnSpc>
                          <a:spcPct val="115000"/>
                        </a:lnSpc>
                        <a:spcBef>
                          <a:spcPts val="1200"/>
                        </a:spcBef>
                        <a:spcAft>
                          <a:spcPts val="0"/>
                        </a:spcAft>
                        <a:buNone/>
                      </a:pPr>
                      <a:r>
                        <a:rPr lang="en-US" b="1"/>
                        <a:t>OEI09 P4.</a:t>
                      </a:r>
                      <a:endParaRPr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D9D9D9"/>
                    </a:solidFill>
                  </a:tcPr>
                </a:tc>
                <a:tc>
                  <a:txBody>
                    <a:bodyPr/>
                    <a:lstStyle/>
                    <a:p>
                      <a:pPr marL="0" lvl="0" indent="0" algn="l" rtl="0">
                        <a:lnSpc>
                          <a:spcPct val="115000"/>
                        </a:lnSpc>
                        <a:spcBef>
                          <a:spcPts val="1200"/>
                        </a:spcBef>
                        <a:spcAft>
                          <a:spcPts val="0"/>
                        </a:spcAft>
                        <a:buNone/>
                      </a:pPr>
                      <a:r>
                        <a:rPr lang="en-US" b="1"/>
                        <a:t>FORTALECER LA COMUNICACIÓN CON LOS GRUPOS RELEVANTES</a:t>
                      </a:r>
                      <a:endParaRPr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xmlns="" val="10009"/>
                  </a:ext>
                </a:extLst>
              </a:tr>
              <a:tr h="570625">
                <a:tc>
                  <a:txBody>
                    <a:bodyPr/>
                    <a:lstStyle/>
                    <a:p>
                      <a:pPr marL="0" lvl="0" indent="0" algn="l" rtl="0">
                        <a:lnSpc>
                          <a:spcPct val="115000"/>
                        </a:lnSpc>
                        <a:spcBef>
                          <a:spcPts val="1200"/>
                        </a:spcBef>
                        <a:spcAft>
                          <a:spcPts val="0"/>
                        </a:spcAft>
                        <a:buNone/>
                      </a:pPr>
                      <a:r>
                        <a:rPr lang="en-US" b="1"/>
                        <a:t>OEI10 P5.</a:t>
                      </a:r>
                      <a:endParaRPr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D9D9D9"/>
                    </a:solidFill>
                  </a:tcPr>
                </a:tc>
                <a:tc>
                  <a:txBody>
                    <a:bodyPr/>
                    <a:lstStyle/>
                    <a:p>
                      <a:pPr marL="0" lvl="0" indent="0" algn="l" rtl="0">
                        <a:lnSpc>
                          <a:spcPct val="115000"/>
                        </a:lnSpc>
                        <a:spcBef>
                          <a:spcPts val="1200"/>
                        </a:spcBef>
                        <a:spcAft>
                          <a:spcPts val="0"/>
                        </a:spcAft>
                        <a:buNone/>
                      </a:pPr>
                      <a:r>
                        <a:rPr lang="en-US" b="1"/>
                        <a:t>DESARROLLAR LAS CONDICIONES PARA LA INTERCONEXIÓN REGIONAL ENERGÉTICA</a:t>
                      </a:r>
                      <a:endParaRPr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xmlns="" val="10010"/>
                  </a:ext>
                </a:extLst>
              </a:tr>
              <a:tr h="570625">
                <a:tc>
                  <a:txBody>
                    <a:bodyPr/>
                    <a:lstStyle/>
                    <a:p>
                      <a:pPr marL="0" lvl="0" indent="0" algn="l" rtl="0">
                        <a:lnSpc>
                          <a:spcPct val="115000"/>
                        </a:lnSpc>
                        <a:spcBef>
                          <a:spcPts val="1200"/>
                        </a:spcBef>
                        <a:spcAft>
                          <a:spcPts val="0"/>
                        </a:spcAft>
                        <a:buNone/>
                      </a:pPr>
                      <a:r>
                        <a:rPr lang="en-US" b="1"/>
                        <a:t>OEI11 P6.</a:t>
                      </a:r>
                      <a:endParaRPr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D9D9D9"/>
                    </a:solidFill>
                  </a:tcPr>
                </a:tc>
                <a:tc>
                  <a:txBody>
                    <a:bodyPr/>
                    <a:lstStyle/>
                    <a:p>
                      <a:pPr marL="0" lvl="0" indent="0" algn="l" rtl="0">
                        <a:lnSpc>
                          <a:spcPct val="115000"/>
                        </a:lnSpc>
                        <a:spcBef>
                          <a:spcPts val="1200"/>
                        </a:spcBef>
                        <a:spcAft>
                          <a:spcPts val="0"/>
                        </a:spcAft>
                        <a:buNone/>
                      </a:pPr>
                      <a:r>
                        <a:rPr lang="en-US" b="1"/>
                        <a:t>SUPERVISAR Y REGULAR LOS COMPROMISOS DE INVERSIÓN EN NUEVA INFRAESTRUCTURA</a:t>
                      </a:r>
                      <a:endParaRPr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xmlns="" val="10011"/>
                  </a:ext>
                </a:extLst>
              </a:tr>
              <a:tr h="813075">
                <a:tc>
                  <a:txBody>
                    <a:bodyPr/>
                    <a:lstStyle/>
                    <a:p>
                      <a:pPr marL="0" lvl="0" indent="0" algn="l" rtl="0">
                        <a:lnSpc>
                          <a:spcPct val="115000"/>
                        </a:lnSpc>
                        <a:spcBef>
                          <a:spcPts val="1200"/>
                        </a:spcBef>
                        <a:spcAft>
                          <a:spcPts val="0"/>
                        </a:spcAft>
                        <a:buNone/>
                      </a:pPr>
                      <a:r>
                        <a:rPr lang="en-US" b="1"/>
                        <a:t>OEI12 D1.</a:t>
                      </a:r>
                      <a:endParaRPr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D9D9D9"/>
                    </a:solidFill>
                  </a:tcPr>
                </a:tc>
                <a:tc>
                  <a:txBody>
                    <a:bodyPr/>
                    <a:lstStyle/>
                    <a:p>
                      <a:pPr marL="0" lvl="0" indent="0" algn="l" rtl="0">
                        <a:lnSpc>
                          <a:spcPct val="115000"/>
                        </a:lnSpc>
                        <a:spcBef>
                          <a:spcPts val="1200"/>
                        </a:spcBef>
                        <a:spcAft>
                          <a:spcPts val="0"/>
                        </a:spcAft>
                        <a:buNone/>
                      </a:pPr>
                      <a:r>
                        <a:rPr lang="en-US" b="1"/>
                        <a:t>DESARROLLAR LA INNOVACIÓN Y CREATIVIDAD A TRAVÉS DEL APRENDIZAJE ORGANIZACIONAL Y LA GESTIÓN DEL CONOCIMIENTO.</a:t>
                      </a:r>
                      <a:endParaRPr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xmlns="" val="10012"/>
                  </a:ext>
                </a:extLst>
              </a:tr>
              <a:tr h="813075">
                <a:tc>
                  <a:txBody>
                    <a:bodyPr/>
                    <a:lstStyle/>
                    <a:p>
                      <a:pPr marL="0" lvl="0" indent="0" algn="l" rtl="0">
                        <a:lnSpc>
                          <a:spcPct val="115000"/>
                        </a:lnSpc>
                        <a:spcBef>
                          <a:spcPts val="1200"/>
                        </a:spcBef>
                        <a:spcAft>
                          <a:spcPts val="0"/>
                        </a:spcAft>
                        <a:buNone/>
                      </a:pPr>
                      <a:r>
                        <a:rPr lang="en-US" b="1"/>
                        <a:t>OEI13 D2.</a:t>
                      </a:r>
                      <a:endParaRPr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D9D9D9"/>
                    </a:solidFill>
                  </a:tcPr>
                </a:tc>
                <a:tc>
                  <a:txBody>
                    <a:bodyPr/>
                    <a:lstStyle/>
                    <a:p>
                      <a:pPr marL="0" lvl="0" indent="0" algn="l" rtl="0">
                        <a:lnSpc>
                          <a:spcPct val="115000"/>
                        </a:lnSpc>
                        <a:spcBef>
                          <a:spcPts val="1200"/>
                        </a:spcBef>
                        <a:spcAft>
                          <a:spcPts val="0"/>
                        </a:spcAft>
                        <a:buNone/>
                      </a:pPr>
                      <a:r>
                        <a:rPr lang="en-US" b="1"/>
                        <a:t>CONSTRUIR UNA ORGANIZACIÓN ATRACTIVA, MEDIANTE EL DESARROLLO PROFESIONAL Y PERSONAL DE SUS COLABORADORES</a:t>
                      </a:r>
                      <a:endParaRPr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xmlns="" val="10013"/>
                  </a:ext>
                </a:extLst>
              </a:tr>
              <a:tr h="570625">
                <a:tc>
                  <a:txBody>
                    <a:bodyPr/>
                    <a:lstStyle/>
                    <a:p>
                      <a:pPr marL="0" lvl="0" indent="0" algn="l" rtl="0">
                        <a:lnSpc>
                          <a:spcPct val="115000"/>
                        </a:lnSpc>
                        <a:spcBef>
                          <a:spcPts val="1200"/>
                        </a:spcBef>
                        <a:spcAft>
                          <a:spcPts val="0"/>
                        </a:spcAft>
                        <a:buNone/>
                      </a:pPr>
                      <a:r>
                        <a:rPr lang="en-US" b="1"/>
                        <a:t>OEI14 D3.</a:t>
                      </a:r>
                      <a:endParaRPr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D9D9D9"/>
                    </a:solidFill>
                  </a:tcPr>
                </a:tc>
                <a:tc>
                  <a:txBody>
                    <a:bodyPr/>
                    <a:lstStyle/>
                    <a:p>
                      <a:pPr marL="0" lvl="0" indent="0" algn="l" rtl="0">
                        <a:lnSpc>
                          <a:spcPct val="115000"/>
                        </a:lnSpc>
                        <a:spcBef>
                          <a:spcPts val="1200"/>
                        </a:spcBef>
                        <a:spcAft>
                          <a:spcPts val="0"/>
                        </a:spcAft>
                        <a:buNone/>
                      </a:pPr>
                      <a:r>
                        <a:rPr lang="en-US" b="1"/>
                        <a:t>CONTAR CON ADECUADOS SISTEMAS DE INFORMACIÓN Y TECNOLÓGÍAS, QUE BRINDEN SOPORTE A LAS ACTIVIDADES</a:t>
                      </a:r>
                      <a:endParaRPr b="1"/>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xmlns="" val="10014"/>
                  </a:ext>
                </a:extLst>
              </a:tr>
            </a:tbl>
          </a:graphicData>
        </a:graphic>
      </p:graphicFrame>
      <p:sp>
        <p:nvSpPr>
          <p:cNvPr id="222" name="Google Shape;222;p11"/>
          <p:cNvSpPr/>
          <p:nvPr/>
        </p:nvSpPr>
        <p:spPr>
          <a:xfrm>
            <a:off x="1396148" y="9427272"/>
            <a:ext cx="15779100" cy="603000"/>
          </a:xfrm>
          <a:prstGeom prst="rect">
            <a:avLst/>
          </a:prstGeom>
          <a:noFill/>
          <a:ln w="7620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229</TotalTime>
  <Words>1753</Words>
  <Application>Microsoft Office PowerPoint</Application>
  <PresentationFormat>Personalizado</PresentationFormat>
  <Paragraphs>237</Paragraphs>
  <Slides>34</Slides>
  <Notes>15</Notes>
  <HiddenSlides>0</HiddenSlides>
  <MMClips>0</MMClips>
  <ScaleCrop>false</ScaleCrop>
  <HeadingPairs>
    <vt:vector size="6" baseType="variant">
      <vt:variant>
        <vt:lpstr>Fuentes usadas</vt:lpstr>
      </vt:variant>
      <vt:variant>
        <vt:i4>5</vt:i4>
      </vt:variant>
      <vt:variant>
        <vt:lpstr>Tema</vt:lpstr>
      </vt:variant>
      <vt:variant>
        <vt:i4>2</vt:i4>
      </vt:variant>
      <vt:variant>
        <vt:lpstr>Títulos de diapositiva</vt:lpstr>
      </vt:variant>
      <vt:variant>
        <vt:i4>34</vt:i4>
      </vt:variant>
    </vt:vector>
  </HeadingPairs>
  <TitlesOfParts>
    <vt:vector size="41" baseType="lpstr">
      <vt:lpstr>Arial</vt:lpstr>
      <vt:lpstr>Open Sans Bold</vt:lpstr>
      <vt:lpstr>Open Sans</vt:lpstr>
      <vt:lpstr>Times New Roman</vt:lpstr>
      <vt:lpstr>Calibri</vt:lpstr>
      <vt:lpstr>Office Theme</vt:lpstr>
      <vt:lpstr>1_Office Theme</vt:lpstr>
      <vt:lpstr>Diapositiva 1</vt:lpstr>
      <vt:lpstr>Diapositiva 2</vt:lpstr>
      <vt:lpstr>Diapositiva 3</vt:lpstr>
      <vt:lpstr>Diapositiva 4</vt:lpstr>
      <vt:lpstr>Diapositiva 5</vt:lpstr>
      <vt:lpstr>Diapositiva 6</vt:lpstr>
      <vt:lpstr>Diapositiva 7</vt:lpstr>
      <vt:lpstr>Diapositiva 8</vt:lpstr>
      <vt:lpstr>Diapositiva 9</vt:lpstr>
      <vt:lpstr>Diapositiva 10</vt:lpstr>
      <vt:lpstr>Diapositiva 11</vt:lpstr>
      <vt:lpstr>Diapositiva 12</vt:lpstr>
      <vt:lpstr>Diapositiva 13</vt:lpstr>
      <vt:lpstr>Diapositiva 14</vt:lpstr>
      <vt:lpstr>Diapositiva 15</vt:lpstr>
      <vt:lpstr>Diapositiva 16</vt:lpstr>
      <vt:lpstr>Diapositiva 17</vt:lpstr>
      <vt:lpstr>Diapositiva 18</vt:lpstr>
      <vt:lpstr>Diapositiva 19</vt:lpstr>
      <vt:lpstr>Diapositiva 20</vt:lpstr>
      <vt:lpstr>Diapositiva 21</vt:lpstr>
      <vt:lpstr>Diapositiva 22</vt:lpstr>
      <vt:lpstr>Diapositiva 23</vt:lpstr>
      <vt:lpstr>Diapositiva 24</vt:lpstr>
      <vt:lpstr>Diapositiva 25</vt:lpstr>
      <vt:lpstr>Diapositiva 26</vt:lpstr>
      <vt:lpstr>Diapositiva 27</vt:lpstr>
      <vt:lpstr>Diapositiva 28</vt:lpstr>
      <vt:lpstr>Diapositiva 29</vt:lpstr>
      <vt:lpstr>Diapositiva 30</vt:lpstr>
      <vt:lpstr>Diapositiva 31</vt:lpstr>
      <vt:lpstr>Diapositiva 32</vt:lpstr>
      <vt:lpstr>Diapositiva 33</vt:lpstr>
      <vt:lpstr>Diapositiva 34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MARCELO</cp:lastModifiedBy>
  <cp:revision>9</cp:revision>
  <dcterms:created xsi:type="dcterms:W3CDTF">2006-08-16T00:00:00Z</dcterms:created>
  <dcterms:modified xsi:type="dcterms:W3CDTF">2020-09-12T14:50:37Z</dcterms:modified>
</cp:coreProperties>
</file>